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4"/>
  </p:notesMasterIdLst>
  <p:handoutMasterIdLst>
    <p:handoutMasterId r:id="rId25"/>
  </p:handoutMasterIdLst>
  <p:sldIdLst>
    <p:sldId id="301" r:id="rId3"/>
    <p:sldId id="273" r:id="rId5"/>
    <p:sldId id="269" r:id="rId6"/>
    <p:sldId id="270" r:id="rId7"/>
    <p:sldId id="272" r:id="rId8"/>
    <p:sldId id="271" r:id="rId9"/>
    <p:sldId id="274" r:id="rId10"/>
    <p:sldId id="287" r:id="rId11"/>
    <p:sldId id="275" r:id="rId12"/>
    <p:sldId id="286" r:id="rId13"/>
    <p:sldId id="276" r:id="rId14"/>
    <p:sldId id="289" r:id="rId15"/>
    <p:sldId id="277" r:id="rId16"/>
    <p:sldId id="283" r:id="rId17"/>
    <p:sldId id="284" r:id="rId18"/>
    <p:sldId id="280" r:id="rId19"/>
    <p:sldId id="292" r:id="rId20"/>
    <p:sldId id="294" r:id="rId21"/>
    <p:sldId id="290" r:id="rId22"/>
    <p:sldId id="295" r:id="rId23"/>
    <p:sldId id="296" r:id="rId24"/>
  </p:sldIdLst>
  <p:sldSz cx="12192000" cy="6858000"/>
  <p:notesSz cx="9601200" cy="7315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97FE1"/>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4"/>
  </p:normalViewPr>
  <p:slideViewPr>
    <p:cSldViewPr showGuides="1">
      <p:cViewPr varScale="1">
        <p:scale>
          <a:sx n="71" d="100"/>
          <a:sy n="71" d="100"/>
        </p:scale>
        <p:origin x="399" y="3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4" d="100"/>
          <a:sy n="94" d="100"/>
        </p:scale>
        <p:origin x="1434" y="45"/>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20.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ja-JP" sz="2800" b="1" i="1" u="none" strike="noStrike" kern="1200" baseline="0">
                <a:solidFill>
                  <a:schemeClr val="tx1"/>
                </a:solidFill>
                <a:latin typeface="+mn-lt"/>
                <a:ea typeface="+mn-ea"/>
                <a:cs typeface="+mn-cs"/>
              </a:defRPr>
            </a:pPr>
            <a:r>
              <a:rPr lang="en-US" sz="2800" i="1" dirty="0"/>
              <a:t>Simple Graph,</a:t>
            </a:r>
            <a:r>
              <a:rPr lang="en-US" sz="2800" i="1" baseline="0" dirty="0"/>
              <a:t> Thick Lines, Large Fonts</a:t>
            </a:r>
            <a:endParaRPr lang="en-US" sz="2800" i="1" dirty="0"/>
          </a:p>
        </c:rich>
      </c:tx>
      <c:layout>
        <c:manualLayout>
          <c:xMode val="edge"/>
          <c:yMode val="edge"/>
          <c:x val="0.123814655172414"/>
          <c:y val="0.0149253731343284"/>
        </c:manualLayout>
      </c:layout>
      <c:overlay val="0"/>
    </c:title>
    <c:autoTitleDeleted val="0"/>
    <c:plotArea>
      <c:layout>
        <c:manualLayout>
          <c:layoutTarget val="inner"/>
          <c:xMode val="edge"/>
          <c:yMode val="edge"/>
          <c:x val="0.262112068965517"/>
          <c:y val="0.155721393034826"/>
          <c:w val="0.516623563218391"/>
          <c:h val="0.61"/>
        </c:manualLayout>
      </c:layout>
      <c:scatterChart>
        <c:scatterStyle val="lineMarker"/>
        <c:varyColors val="0"/>
        <c:ser>
          <c:idx val="0"/>
          <c:order val="0"/>
          <c:tx>
            <c:strRef>
              <c:f>Sheet1!$B$1</c:f>
              <c:strCache>
                <c:ptCount val="1"/>
                <c:pt idx="0">
                  <c:v>Anneal 1</c:v>
                </c:pt>
              </c:strCache>
            </c:strRef>
          </c:tx>
          <c:spPr>
            <a:ln w="38100" cap="rnd" cmpd="sng" algn="ctr">
              <a:solidFill>
                <a:schemeClr val="accent1">
                  <a:shade val="95000"/>
                  <a:satMod val="105000"/>
                </a:schemeClr>
              </a:solidFill>
              <a:prstDash val="solid"/>
              <a:round/>
            </a:ln>
          </c:spPr>
          <c:marker>
            <c:symbol val="diamond"/>
            <c:size val="12"/>
          </c:marker>
          <c:dLbls>
            <c:delete val="1"/>
          </c:dLbls>
          <c:xVal>
            <c:numRef>
              <c:f>Sheet1!$A$2:$A$7</c:f>
              <c:numCache>
                <c:formatCode>General</c:formatCode>
                <c:ptCount val="6"/>
                <c:pt idx="0">
                  <c:v>1.5</c:v>
                </c:pt>
                <c:pt idx="1">
                  <c:v>2</c:v>
                </c:pt>
                <c:pt idx="2">
                  <c:v>2.5</c:v>
                </c:pt>
                <c:pt idx="3">
                  <c:v>3</c:v>
                </c:pt>
                <c:pt idx="4">
                  <c:v>3.5</c:v>
                </c:pt>
                <c:pt idx="5">
                  <c:v>5</c:v>
                </c:pt>
              </c:numCache>
            </c:numRef>
          </c:xVal>
          <c:yVal>
            <c:numRef>
              <c:f>Sheet1!$B$2:$B$7</c:f>
              <c:numCache>
                <c:formatCode>General</c:formatCode>
                <c:ptCount val="6"/>
                <c:pt idx="0">
                  <c:v>0.7</c:v>
                </c:pt>
                <c:pt idx="1">
                  <c:v>0.5</c:v>
                </c:pt>
                <c:pt idx="2">
                  <c:v>0.4</c:v>
                </c:pt>
                <c:pt idx="3">
                  <c:v>0.35</c:v>
                </c:pt>
                <c:pt idx="4">
                  <c:v>0.31</c:v>
                </c:pt>
                <c:pt idx="5">
                  <c:v>0.2</c:v>
                </c:pt>
              </c:numCache>
            </c:numRef>
          </c:yVal>
          <c:smooth val="0"/>
        </c:ser>
        <c:ser>
          <c:idx val="1"/>
          <c:order val="1"/>
          <c:tx>
            <c:strRef>
              <c:f>Sheet1!$C$1</c:f>
              <c:strCache>
                <c:ptCount val="1"/>
                <c:pt idx="0">
                  <c:v>Anneal 2</c:v>
                </c:pt>
              </c:strCache>
            </c:strRef>
          </c:tx>
          <c:spPr>
            <a:ln w="38100" cap="rnd" cmpd="sng" algn="ctr">
              <a:solidFill>
                <a:schemeClr val="accent2">
                  <a:shade val="95000"/>
                  <a:satMod val="105000"/>
                </a:schemeClr>
              </a:solidFill>
              <a:prstDash val="solid"/>
              <a:round/>
            </a:ln>
          </c:spPr>
          <c:marker>
            <c:symbol val="square"/>
            <c:size val="12"/>
          </c:marker>
          <c:dLbls>
            <c:delete val="1"/>
          </c:dLbls>
          <c:xVal>
            <c:numRef>
              <c:f>Sheet1!$A$2:$A$7</c:f>
              <c:numCache>
                <c:formatCode>General</c:formatCode>
                <c:ptCount val="6"/>
                <c:pt idx="0">
                  <c:v>1.5</c:v>
                </c:pt>
                <c:pt idx="1">
                  <c:v>2</c:v>
                </c:pt>
                <c:pt idx="2">
                  <c:v>2.5</c:v>
                </c:pt>
                <c:pt idx="3">
                  <c:v>3</c:v>
                </c:pt>
                <c:pt idx="4">
                  <c:v>3.5</c:v>
                </c:pt>
                <c:pt idx="5">
                  <c:v>5</c:v>
                </c:pt>
              </c:numCache>
            </c:numRef>
          </c:xVal>
          <c:yVal>
            <c:numRef>
              <c:f>Sheet1!$C$2:$C$7</c:f>
              <c:numCache>
                <c:formatCode>General</c:formatCode>
                <c:ptCount val="6"/>
                <c:pt idx="0">
                  <c:v>1</c:v>
                </c:pt>
                <c:pt idx="1">
                  <c:v>0.77</c:v>
                </c:pt>
                <c:pt idx="2">
                  <c:v>0.6</c:v>
                </c:pt>
                <c:pt idx="3">
                  <c:v>0.5</c:v>
                </c:pt>
                <c:pt idx="4">
                  <c:v>0.43</c:v>
                </c:pt>
                <c:pt idx="5">
                  <c:v>0.3</c:v>
                </c:pt>
              </c:numCache>
            </c:numRef>
          </c:yVal>
          <c:smooth val="0"/>
        </c:ser>
        <c:ser>
          <c:idx val="2"/>
          <c:order val="2"/>
          <c:tx>
            <c:strRef>
              <c:f>Sheet1!$D$1</c:f>
              <c:strCache>
                <c:ptCount val="1"/>
                <c:pt idx="0">
                  <c:v>Anneal 3</c:v>
                </c:pt>
              </c:strCache>
            </c:strRef>
          </c:tx>
          <c:spPr>
            <a:ln w="38100" cap="rnd" cmpd="sng" algn="ctr">
              <a:solidFill>
                <a:schemeClr val="accent3">
                  <a:shade val="95000"/>
                  <a:satMod val="105000"/>
                </a:schemeClr>
              </a:solidFill>
              <a:prstDash val="solid"/>
              <a:round/>
            </a:ln>
          </c:spPr>
          <c:marker>
            <c:symbol val="triangle"/>
            <c:size val="12"/>
          </c:marker>
          <c:dLbls>
            <c:delete val="1"/>
          </c:dLbls>
          <c:xVal>
            <c:numRef>
              <c:f>Sheet1!$A$2:$A$7</c:f>
              <c:numCache>
                <c:formatCode>General</c:formatCode>
                <c:ptCount val="6"/>
                <c:pt idx="0">
                  <c:v>1.5</c:v>
                </c:pt>
                <c:pt idx="1">
                  <c:v>2</c:v>
                </c:pt>
                <c:pt idx="2">
                  <c:v>2.5</c:v>
                </c:pt>
                <c:pt idx="3">
                  <c:v>3</c:v>
                </c:pt>
                <c:pt idx="4">
                  <c:v>3.5</c:v>
                </c:pt>
                <c:pt idx="5">
                  <c:v>5</c:v>
                </c:pt>
              </c:numCache>
            </c:numRef>
          </c:xVal>
          <c:yVal>
            <c:numRef>
              <c:f>Sheet1!$D$2:$D$7</c:f>
              <c:numCache>
                <c:formatCode>General</c:formatCode>
                <c:ptCount val="6"/>
                <c:pt idx="0">
                  <c:v>1.36</c:v>
                </c:pt>
                <c:pt idx="1">
                  <c:v>1</c:v>
                </c:pt>
                <c:pt idx="2">
                  <c:v>0.8</c:v>
                </c:pt>
                <c:pt idx="3">
                  <c:v>0.63</c:v>
                </c:pt>
                <c:pt idx="4">
                  <c:v>0.56</c:v>
                </c:pt>
                <c:pt idx="5">
                  <c:v>0.4</c:v>
                </c:pt>
              </c:numCache>
            </c:numRef>
          </c:yVal>
          <c:smooth val="0"/>
        </c:ser>
        <c:dLbls>
          <c:showLegendKey val="0"/>
          <c:showVal val="0"/>
          <c:showCatName val="0"/>
          <c:showSerName val="0"/>
          <c:showPercent val="0"/>
          <c:showBubbleSize val="0"/>
        </c:dLbls>
        <c:axId val="57559680"/>
        <c:axId val="57570048"/>
      </c:scatterChart>
      <c:valAx>
        <c:axId val="57559680"/>
        <c:scaling>
          <c:orientation val="minMax"/>
        </c:scaling>
        <c:delete val="0"/>
        <c:axPos val="b"/>
        <c:majorGridlines>
          <c:spPr>
            <a:ln w="25400" cap="flat" cmpd="sng" algn="ctr">
              <a:solidFill>
                <a:schemeClr val="tx1">
                  <a:tint val="75000"/>
                  <a:shade val="95000"/>
                  <a:satMod val="105000"/>
                </a:schemeClr>
              </a:solidFill>
              <a:prstDash val="solid"/>
              <a:round/>
            </a:ln>
          </c:spPr>
        </c:majorGridlines>
        <c:title>
          <c:tx>
            <c:rich>
              <a:bodyPr rot="0" spcFirstLastPara="0" vertOverflow="ellipsis" vert="horz" wrap="square" anchor="ctr" anchorCtr="1"/>
              <a:lstStyle/>
              <a:p>
                <a:pPr>
                  <a:defRPr lang="ja-JP" sz="2400" b="1" i="0" u="none" strike="noStrike" kern="1200" baseline="0">
                    <a:solidFill>
                      <a:schemeClr val="tx1"/>
                    </a:solidFill>
                    <a:latin typeface="+mn-lt"/>
                    <a:ea typeface="+mn-ea"/>
                    <a:cs typeface="+mn-cs"/>
                  </a:defRPr>
                </a:pPr>
                <a:r>
                  <a:rPr lang="en-US" dirty="0"/>
                  <a:t>EOT (nm)</a:t>
                </a:r>
                <a:endParaRPr lang="en-US" dirty="0"/>
              </a:p>
            </c:rich>
          </c:tx>
          <c:layout/>
          <c:overlay val="0"/>
        </c:title>
        <c:numFmt formatCode="General" sourceLinked="1"/>
        <c:majorTickMark val="none"/>
        <c:minorTickMark val="none"/>
        <c:tickLblPos val="nextTo"/>
        <c:txPr>
          <a:bodyPr rot="-60000000" spcFirstLastPara="0" vertOverflow="ellipsis" vert="horz" wrap="square" anchor="ctr" anchorCtr="1"/>
          <a:lstStyle/>
          <a:p>
            <a:pPr>
              <a:defRPr lang="ja-JP" sz="2400" b="0" i="0" u="none" strike="noStrike" kern="1200" baseline="0">
                <a:solidFill>
                  <a:schemeClr val="tx1"/>
                </a:solidFill>
                <a:latin typeface="+mn-lt"/>
                <a:ea typeface="+mn-ea"/>
                <a:cs typeface="+mn-cs"/>
              </a:defRPr>
            </a:pPr>
          </a:p>
        </c:txPr>
        <c:crossAx val="57570048"/>
        <c:crosses val="autoZero"/>
        <c:crossBetween val="midCat"/>
        <c:majorUnit val="1"/>
      </c:valAx>
      <c:valAx>
        <c:axId val="57570048"/>
        <c:scaling>
          <c:orientation val="minMax"/>
          <c:max val="1.5"/>
        </c:scaling>
        <c:delete val="0"/>
        <c:axPos val="l"/>
        <c:majorGridlines>
          <c:spPr>
            <a:ln w="25400" cap="flat" cmpd="sng" algn="ctr">
              <a:solidFill>
                <a:schemeClr val="tx1">
                  <a:tint val="75000"/>
                  <a:shade val="95000"/>
                  <a:satMod val="105000"/>
                </a:schemeClr>
              </a:solidFill>
              <a:prstDash val="solid"/>
              <a:round/>
            </a:ln>
          </c:spPr>
        </c:majorGridlines>
        <c:title>
          <c:tx>
            <c:rich>
              <a:bodyPr rot="0" spcFirstLastPara="0" vertOverflow="ellipsis" vert="horz" wrap="square" anchor="ctr" anchorCtr="1"/>
              <a:lstStyle/>
              <a:p>
                <a:pPr>
                  <a:defRPr lang="ja-JP" sz="2400" b="1" i="0" u="none" strike="noStrike" kern="1200" baseline="0">
                    <a:solidFill>
                      <a:schemeClr val="tx1"/>
                    </a:solidFill>
                    <a:latin typeface="+mn-lt"/>
                    <a:ea typeface="+mn-ea"/>
                    <a:cs typeface="+mn-cs"/>
                  </a:defRPr>
                </a:pPr>
                <a:r>
                  <a:rPr lang="en-US" dirty="0"/>
                  <a:t>I</a:t>
                </a:r>
                <a:r>
                  <a:rPr lang="en-US" baseline="-25000" dirty="0"/>
                  <a:t>DSAT</a:t>
                </a:r>
                <a:br>
                  <a:rPr lang="en-US" baseline="0" dirty="0"/>
                </a:br>
                <a:r>
                  <a:rPr lang="en-US" baseline="0" dirty="0"/>
                  <a:t>(mA / µm) </a:t>
                </a:r>
                <a:endParaRPr lang="en-US" baseline="0" dirty="0"/>
              </a:p>
            </c:rich>
          </c:tx>
          <c:layout/>
          <c:overlay val="0"/>
        </c:title>
        <c:numFmt formatCode="General" sourceLinked="1"/>
        <c:majorTickMark val="none"/>
        <c:minorTickMark val="none"/>
        <c:tickLblPos val="nextTo"/>
        <c:txPr>
          <a:bodyPr rot="-60000000" spcFirstLastPara="0" vertOverflow="ellipsis" vert="horz" wrap="square" anchor="ctr" anchorCtr="1"/>
          <a:lstStyle/>
          <a:p>
            <a:pPr>
              <a:defRPr lang="ja-JP" sz="2400" b="0" i="0" u="none" strike="noStrike" kern="1200" baseline="0">
                <a:solidFill>
                  <a:schemeClr val="tx1"/>
                </a:solidFill>
                <a:latin typeface="+mn-lt"/>
                <a:ea typeface="+mn-ea"/>
                <a:cs typeface="+mn-cs"/>
              </a:defRPr>
            </a:pPr>
          </a:p>
        </c:txPr>
        <c:crossAx val="57559680"/>
        <c:crosses val="autoZero"/>
        <c:crossBetween val="midCat"/>
        <c:majorUnit val="0.5"/>
      </c:valAx>
      <c:spPr>
        <a:solidFill>
          <a:schemeClr val="bg1"/>
        </a:solidFill>
        <a:ln w="25400">
          <a:solidFill>
            <a:schemeClr val="tx1">
              <a:tint val="75000"/>
              <a:shade val="95000"/>
              <a:satMod val="105000"/>
            </a:schemeClr>
          </a:solidFill>
        </a:ln>
      </c:spPr>
    </c:plotArea>
    <c:legend>
      <c:legendPos val="r"/>
      <c:layout/>
      <c:overlay val="0"/>
      <c:txPr>
        <a:bodyPr rot="0" spcFirstLastPara="0" vertOverflow="ellipsis" vert="horz" wrap="square" anchor="ctr" anchorCtr="1"/>
        <a:lstStyle/>
        <a:p>
          <a:pPr>
            <a:defRPr lang="ja-JP" sz="24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24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7608EA79-5732-4BBE-B8E3-3C16E8F1EB9D}" type="datetimeFigureOut">
              <a:rPr kumimoji="1" lang="ja-JP" altLang="en-US" smtClean="0"/>
            </a:fld>
            <a:endParaRPr kumimoji="1" lang="ja-JP" altLang="en-US"/>
          </a:p>
        </p:txBody>
      </p:sp>
      <p:sp>
        <p:nvSpPr>
          <p:cNvPr id="4" name="フッター プレースホルダー 3"/>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FAD34869-B8B2-47A6-AD80-D82ED22DCD60}"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3108125A-CF0B-4788-AF7E-FCD27F359AF3}" type="datetimeFigureOut">
              <a:rPr lang="en-US" smtClean="0"/>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2EC7383D-9EC9-43CE-A029-CE980AF6297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7383D-9EC9-43CE-A029-CE980AF6297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7383D-9EC9-43CE-A029-CE980AF6297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7383D-9EC9-43CE-A029-CE980AF6297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7383D-9EC9-43CE-A029-CE980AF6297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7383D-9EC9-43CE-A029-CE980AF6297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alphaModFix amt="9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10972800" cy="1600200"/>
          </a:xfrm>
        </p:spPr>
        <p:txBody>
          <a:bodyPr/>
          <a:lstStyle>
            <a:lvl1pPr>
              <a:defRPr/>
            </a:lvl1pPr>
          </a:lstStyle>
          <a:p>
            <a:r>
              <a:rPr lang="en-US" dirty="0"/>
              <a:t>Click to edit Master title style</a:t>
            </a:r>
            <a:endParaRPr lang="en-US" dirty="0"/>
          </a:p>
        </p:txBody>
      </p:sp>
      <p:sp>
        <p:nvSpPr>
          <p:cNvPr id="3" name="Subtitle 2"/>
          <p:cNvSpPr>
            <a:spLocks noGrp="1"/>
          </p:cNvSpPr>
          <p:nvPr>
            <p:ph type="subTitle" idx="1" hasCustomPrompt="1"/>
          </p:nvPr>
        </p:nvSpPr>
        <p:spPr>
          <a:xfrm>
            <a:off x="609600" y="2286000"/>
            <a:ext cx="10972800" cy="1676400"/>
          </a:xfrm>
        </p:spPr>
        <p:txBody>
          <a:bodyPr anchor="ct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 name(s)</a:t>
            </a:r>
            <a:endParaRPr lang="en-US" dirty="0"/>
          </a:p>
        </p:txBody>
      </p:sp>
      <p:sp>
        <p:nvSpPr>
          <p:cNvPr id="6" name="Text Placeholder 5"/>
          <p:cNvSpPr>
            <a:spLocks noGrp="1"/>
          </p:cNvSpPr>
          <p:nvPr>
            <p:ph type="body" sz="quarter" idx="14" hasCustomPrompt="1"/>
          </p:nvPr>
        </p:nvSpPr>
        <p:spPr>
          <a:xfrm>
            <a:off x="609600" y="4114800"/>
            <a:ext cx="10972800" cy="1676400"/>
          </a:xfrm>
        </p:spPr>
        <p:txBody>
          <a:bodyPr anchor="ctr"/>
          <a:lstStyle>
            <a:lvl1pPr marL="0" indent="0" algn="ctr">
              <a:buFontTx/>
              <a:buNone/>
              <a:defRPr b="1"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add author affiliations(s)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Box 4"/>
          <p:cNvSpPr txBox="1"/>
          <p:nvPr userDrawn="1"/>
        </p:nvSpPr>
        <p:spPr>
          <a:xfrm>
            <a:off x="1828800" y="6412469"/>
            <a:ext cx="8534400" cy="369332"/>
          </a:xfrm>
          <a:prstGeom prst="rect">
            <a:avLst/>
          </a:prstGeom>
          <a:noFill/>
        </p:spPr>
        <p:txBody>
          <a:bodyPr wrap="square" rtlCol="0">
            <a:spAutoFit/>
          </a:bodyPr>
          <a:lstStyle/>
          <a:p>
            <a:pPr algn="ctr"/>
            <a:endParaRPr lang="en-US" sz="1800" b="1" dirty="0">
              <a:solidFill>
                <a:schemeClr val="bg1"/>
              </a:solidFill>
            </a:endParaRPr>
          </a:p>
        </p:txBody>
      </p:sp>
      <p:sp>
        <p:nvSpPr>
          <p:cNvPr id="4" name="文本框 3"/>
          <p:cNvSpPr txBox="1"/>
          <p:nvPr userDrawn="1"/>
        </p:nvSpPr>
        <p:spPr>
          <a:xfrm>
            <a:off x="11388725" y="6372225"/>
            <a:ext cx="4064000" cy="368300"/>
          </a:xfrm>
          <a:prstGeom prst="rect">
            <a:avLst/>
          </a:prstGeom>
          <a:noFill/>
        </p:spPr>
        <p:txBody>
          <a:bodyPr wrap="square" rtlCol="0">
            <a:spAutoFit/>
          </a:bodyPr>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a:p>
        </p:txBody>
      </p:sp>
      <p:sp>
        <p:nvSpPr>
          <p:cNvPr id="3" name="Content Placeholder 2"/>
          <p:cNvSpPr>
            <a:spLocks noGrp="1"/>
          </p:cNvSpPr>
          <p:nvPr>
            <p:ph sz="half" idx="1"/>
          </p:nvPr>
        </p:nvSpPr>
        <p:spPr>
          <a:xfrm>
            <a:off x="203200" y="914400"/>
            <a:ext cx="5791200" cy="5257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97600" y="914400"/>
            <a:ext cx="5791200" cy="5257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3" name="Text Placeholder 2"/>
          <p:cNvSpPr>
            <a:spLocks noGrp="1"/>
          </p:cNvSpPr>
          <p:nvPr>
            <p:ph type="body" idx="1"/>
          </p:nvPr>
        </p:nvSpPr>
        <p:spPr>
          <a:xfrm>
            <a:off x="203200" y="914400"/>
            <a:ext cx="5791200" cy="8382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203200" y="1905000"/>
            <a:ext cx="5793317" cy="4267200"/>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93372" y="914400"/>
            <a:ext cx="5795433" cy="8382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97600" y="1905000"/>
            <a:ext cx="5791200" cy="4267200"/>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mt="95000"/>
          </a:blip>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6324600"/>
            <a:ext cx="12192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3200" y="152400"/>
            <a:ext cx="11785600" cy="609600"/>
          </a:xfrm>
          <a:prstGeom prst="rect">
            <a:avLst/>
          </a:prstGeom>
        </p:spPr>
        <p:txBody>
          <a:bodyPr vert="horz" lIns="91440" tIns="45720" rIns="91440" bIns="45720" rtlCol="0" anchor="ctr">
            <a:noAutofit/>
          </a:bodyPr>
          <a:lstStyle/>
          <a:p>
            <a:r>
              <a:rPr lang="en-US" dirty="0"/>
              <a:t>Click to edit Master title style</a:t>
            </a:r>
            <a:endParaRPr lang="en-US" dirty="0"/>
          </a:p>
        </p:txBody>
      </p:sp>
      <p:sp>
        <p:nvSpPr>
          <p:cNvPr id="3" name="Text Placeholder 2"/>
          <p:cNvSpPr>
            <a:spLocks noGrp="1"/>
          </p:cNvSpPr>
          <p:nvPr>
            <p:ph type="body" idx="1"/>
          </p:nvPr>
        </p:nvSpPr>
        <p:spPr>
          <a:xfrm>
            <a:off x="203200" y="914400"/>
            <a:ext cx="11785600" cy="525780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Rectangle 6"/>
          <p:cNvSpPr/>
          <p:nvPr userDrawn="1"/>
        </p:nvSpPr>
        <p:spPr>
          <a:xfrm>
            <a:off x="0" y="0"/>
            <a:ext cx="12192000" cy="6858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image" Target="../media/image7.w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5.xml"/><Relationship Id="rId6" Type="http://schemas.openxmlformats.org/officeDocument/2006/relationships/hyperlink" Target="https://support.microsoft.com/en-us/office/record-a-meeting-in-teams-34dfbe7f-b07d-4a27-b4c6-de62f1348c24?ui=en-us&amp;rs=en-us&amp;ad=us" TargetMode="External"/><Relationship Id="rId5" Type="http://schemas.openxmlformats.org/officeDocument/2006/relationships/hyperlink" Target="https://support.goto.com/meeting/help/can-i-record-a-session-from-the-web-app-g2m010033" TargetMode="External"/><Relationship Id="rId4" Type="http://schemas.openxmlformats.org/officeDocument/2006/relationships/hyperlink" Target="https://support.zoom.us/hc/en-us/articles/201362473-Local-Recording" TargetMode="External"/><Relationship Id="rId3" Type="http://schemas.openxmlformats.org/officeDocument/2006/relationships/hyperlink" Target="https://support.google.com/meet/answer/9308681?hl=en" TargetMode="External"/><Relationship Id="rId2" Type="http://schemas.openxmlformats.org/officeDocument/2006/relationships/hyperlink" Target="https://support.microsoft.com/en-us/office/record-and-play-back-a-skype-for-business-meeting-6d1dd3c5-ded7-4935-8db0-d6d7173c482f" TargetMode="External"/><Relationship Id="rId1" Type="http://schemas.openxmlformats.org/officeDocument/2006/relationships/hyperlink" Target="https://help.webex.com/en-us/n62735y/Webex-Record-a-Meeting" TargetMode="Externa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xml"/><Relationship Id="rId2" Type="http://schemas.openxmlformats.org/officeDocument/2006/relationships/hyperlink" Target="https://support.microsoft.com/en-us/office/turn-your-presentation-into-a-video-c140551f-cb37-4818-b5d4-3e30815c3e83" TargetMode="External"/><Relationship Id="rId1" Type="http://schemas.openxmlformats.org/officeDocument/2006/relationships/hyperlink" Target="https://support.microsoft.com/en-us/office/record-a-slide-show-with-narration-and-slide-timings-0b9502c6-5f6c-40ae-b1e7-e47d8741161c?ui=en-us&amp;rs=en-us&amp;ad=us"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95000"/>
          </a:blip>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4000" dirty="0">
                <a:solidFill>
                  <a:schemeClr val="bg1"/>
                </a:solidFill>
              </a:rPr>
              <a:t>Title of Presentation</a:t>
            </a:r>
            <a:endParaRPr lang="en-US" sz="4000" dirty="0">
              <a:solidFill>
                <a:schemeClr val="bg1"/>
              </a:solidFill>
            </a:endParaRPr>
          </a:p>
        </p:txBody>
      </p:sp>
      <p:sp>
        <p:nvSpPr>
          <p:cNvPr id="8" name="Subtitle 7"/>
          <p:cNvSpPr>
            <a:spLocks noGrp="1"/>
          </p:cNvSpPr>
          <p:nvPr>
            <p:ph type="subTitle" idx="1"/>
          </p:nvPr>
        </p:nvSpPr>
        <p:spPr>
          <a:xfrm>
            <a:off x="762000" y="2138795"/>
            <a:ext cx="10972800" cy="1676400"/>
          </a:xfrm>
        </p:spPr>
        <p:txBody>
          <a:bodyPr>
            <a:normAutofit/>
          </a:bodyPr>
          <a:lstStyle/>
          <a:p>
            <a:r>
              <a:rPr lang="en-US" sz="3200" u="sng" dirty="0">
                <a:solidFill>
                  <a:schemeClr val="bg1"/>
                </a:solidFill>
              </a:rPr>
              <a:t>Presenter Name</a:t>
            </a:r>
            <a:r>
              <a:rPr lang="en-US" sz="3200" baseline="30000" dirty="0">
                <a:solidFill>
                  <a:schemeClr val="bg1"/>
                </a:solidFill>
              </a:rPr>
              <a:t>1</a:t>
            </a:r>
            <a:r>
              <a:rPr lang="en-US" sz="3200" dirty="0">
                <a:solidFill>
                  <a:schemeClr val="bg1"/>
                </a:solidFill>
              </a:rPr>
              <a:t>, Coauthor Name</a:t>
            </a:r>
            <a:r>
              <a:rPr lang="en-US" sz="3200" baseline="30000" dirty="0">
                <a:solidFill>
                  <a:schemeClr val="bg1"/>
                </a:solidFill>
              </a:rPr>
              <a:t>2</a:t>
            </a:r>
            <a:r>
              <a:rPr lang="en-US" sz="3200" dirty="0">
                <a:solidFill>
                  <a:schemeClr val="bg1"/>
                </a:solidFill>
              </a:rPr>
              <a:t>, </a:t>
            </a:r>
            <a:br>
              <a:rPr lang="en-US" sz="3200" dirty="0">
                <a:solidFill>
                  <a:schemeClr val="bg1"/>
                </a:solidFill>
              </a:rPr>
            </a:br>
            <a:r>
              <a:rPr lang="en-US" sz="3200" dirty="0">
                <a:solidFill>
                  <a:schemeClr val="bg1"/>
                </a:solidFill>
              </a:rPr>
              <a:t>Coauthor Name</a:t>
            </a:r>
            <a:r>
              <a:rPr lang="en-US" sz="3200" baseline="30000" dirty="0">
                <a:solidFill>
                  <a:schemeClr val="bg1"/>
                </a:solidFill>
              </a:rPr>
              <a:t>1,2</a:t>
            </a:r>
            <a:r>
              <a:rPr lang="en-US" sz="3200" dirty="0">
                <a:solidFill>
                  <a:schemeClr val="bg1"/>
                </a:solidFill>
              </a:rPr>
              <a:t>, and Coauthor Name</a:t>
            </a:r>
            <a:r>
              <a:rPr lang="en-US" sz="3200" baseline="30000" dirty="0">
                <a:solidFill>
                  <a:schemeClr val="bg1"/>
                </a:solidFill>
              </a:rPr>
              <a:t>2</a:t>
            </a:r>
            <a:endParaRPr lang="en-US" sz="3200" baseline="30000" dirty="0">
              <a:solidFill>
                <a:schemeClr val="bg1"/>
              </a:solidFill>
            </a:endParaRPr>
          </a:p>
        </p:txBody>
      </p:sp>
      <p:sp>
        <p:nvSpPr>
          <p:cNvPr id="9" name="Text Placeholder 8"/>
          <p:cNvSpPr>
            <a:spLocks noGrp="1"/>
          </p:cNvSpPr>
          <p:nvPr>
            <p:ph type="body" sz="quarter" idx="14"/>
          </p:nvPr>
        </p:nvSpPr>
        <p:spPr>
          <a:xfrm>
            <a:off x="628650" y="4114800"/>
            <a:ext cx="10972800" cy="1676400"/>
          </a:xfrm>
        </p:spPr>
        <p:txBody>
          <a:bodyPr>
            <a:normAutofit/>
          </a:bodyPr>
          <a:lstStyle/>
          <a:p>
            <a:r>
              <a:rPr lang="en-US" sz="3200" baseline="30000" dirty="0">
                <a:solidFill>
                  <a:schemeClr val="bg1"/>
                </a:solidFill>
              </a:rPr>
              <a:t>1</a:t>
            </a:r>
            <a:r>
              <a:rPr lang="en-US" sz="3200" dirty="0">
                <a:solidFill>
                  <a:schemeClr val="bg1"/>
                </a:solidFill>
              </a:rPr>
              <a:t> Affiliation One</a:t>
            </a:r>
            <a:br>
              <a:rPr lang="en-US" sz="3200" dirty="0">
                <a:solidFill>
                  <a:schemeClr val="bg1"/>
                </a:solidFill>
              </a:rPr>
            </a:br>
            <a:r>
              <a:rPr lang="en-US" sz="3200" baseline="30000" dirty="0">
                <a:solidFill>
                  <a:schemeClr val="bg1"/>
                </a:solidFill>
              </a:rPr>
              <a:t>2</a:t>
            </a:r>
            <a:r>
              <a:rPr lang="en-US" sz="3200" dirty="0">
                <a:solidFill>
                  <a:schemeClr val="bg1"/>
                </a:solidFill>
              </a:rPr>
              <a:t> Affiliation Two</a:t>
            </a:r>
            <a:endParaRPr lang="en-US" sz="3200" dirty="0">
              <a:solidFill>
                <a:schemeClr val="bg1"/>
              </a:solidFill>
            </a:endParaRPr>
          </a:p>
        </p:txBody>
      </p:sp>
      <p:sp>
        <p:nvSpPr>
          <p:cNvPr id="17" name="正方形/長方形 16"/>
          <p:cNvSpPr/>
          <p:nvPr/>
        </p:nvSpPr>
        <p:spPr>
          <a:xfrm>
            <a:off x="9144000" y="457200"/>
            <a:ext cx="245745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52401" y="137783"/>
            <a:ext cx="1295400" cy="123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admin1\Desktop\ASYNC 2023\1-会前\Logo\IEEE.pngIEEE"/>
          <p:cNvPicPr>
            <a:picLocks noChangeAspect="1" noChangeArrowheads="1"/>
          </p:cNvPicPr>
          <p:nvPr/>
        </p:nvPicPr>
        <p:blipFill>
          <a:blip r:embed="rId2"/>
          <a:srcRect/>
          <a:stretch>
            <a:fillRect/>
          </a:stretch>
        </p:blipFill>
        <p:spPr bwMode="auto">
          <a:xfrm>
            <a:off x="190502" y="694503"/>
            <a:ext cx="1866898" cy="544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0"/>
            <a:ext cx="11785600" cy="609600"/>
          </a:xfrm>
        </p:spPr>
        <p:txBody>
          <a:bodyPr>
            <a:noAutofit/>
          </a:bodyPr>
          <a:lstStyle/>
          <a:p>
            <a:r>
              <a:rPr lang="en-US" sz="3600" dirty="0"/>
              <a:t>Presentation Flow:</a:t>
            </a:r>
            <a:br>
              <a:rPr lang="en-US" sz="3600" dirty="0"/>
            </a:br>
            <a:r>
              <a:rPr lang="en-US" sz="3600" dirty="0"/>
              <a:t>Use Outline Slide as Section Breaks</a:t>
            </a:r>
            <a:endParaRPr lang="en-US" sz="3600" dirty="0"/>
          </a:p>
        </p:txBody>
      </p:sp>
      <p:sp>
        <p:nvSpPr>
          <p:cNvPr id="3" name="Content Placeholder 2"/>
          <p:cNvSpPr>
            <a:spLocks noGrp="1"/>
          </p:cNvSpPr>
          <p:nvPr>
            <p:ph idx="1"/>
          </p:nvPr>
        </p:nvSpPr>
        <p:spPr>
          <a:xfrm>
            <a:off x="203200" y="1600200"/>
            <a:ext cx="11785600" cy="4800600"/>
          </a:xfrm>
        </p:spPr>
        <p:txBody>
          <a:bodyPr>
            <a:normAutofit lnSpcReduction="10000"/>
          </a:bodyPr>
          <a:lstStyle/>
          <a:p>
            <a:pPr marL="240030" indent="-240030"/>
            <a:r>
              <a:rPr lang="en-US" dirty="0">
                <a:solidFill>
                  <a:schemeClr val="bg1">
                    <a:lumMod val="75000"/>
                  </a:schemeClr>
                </a:solidFill>
              </a:rPr>
              <a:t>Title Slide</a:t>
            </a:r>
            <a:endParaRPr lang="en-US" dirty="0">
              <a:solidFill>
                <a:schemeClr val="bg1">
                  <a:lumMod val="75000"/>
                </a:schemeClr>
              </a:solidFill>
            </a:endParaRPr>
          </a:p>
          <a:p>
            <a:pPr marL="240030" indent="-240030"/>
            <a:r>
              <a:rPr lang="en-US" dirty="0">
                <a:solidFill>
                  <a:schemeClr val="bg1">
                    <a:lumMod val="75000"/>
                  </a:schemeClr>
                </a:solidFill>
              </a:rPr>
              <a:t>Outline Slide</a:t>
            </a:r>
            <a:endParaRPr lang="en-US" dirty="0">
              <a:solidFill>
                <a:schemeClr val="bg1">
                  <a:lumMod val="75000"/>
                </a:schemeClr>
              </a:solidFill>
            </a:endParaRPr>
          </a:p>
          <a:p>
            <a:pPr marL="457200" lvl="1" indent="0">
              <a:buNone/>
            </a:pPr>
            <a:r>
              <a:rPr lang="en-US" dirty="0">
                <a:solidFill>
                  <a:schemeClr val="bg1">
                    <a:lumMod val="75000"/>
                  </a:schemeClr>
                </a:solidFill>
              </a:rPr>
              <a:t>(outline of the presentation, not the paper)</a:t>
            </a:r>
            <a:endParaRPr lang="en-US" dirty="0">
              <a:solidFill>
                <a:schemeClr val="bg1">
                  <a:lumMod val="75000"/>
                </a:schemeClr>
              </a:solidFill>
            </a:endParaRPr>
          </a:p>
          <a:p>
            <a:pPr marL="240030" indent="-240030"/>
            <a:r>
              <a:rPr lang="en-US" dirty="0"/>
              <a:t>Introduction, Motivation, Problems or Challenges</a:t>
            </a:r>
            <a:endParaRPr lang="en-US" dirty="0"/>
          </a:p>
          <a:p>
            <a:pPr marL="639445" lvl="1" indent="-240030"/>
            <a:r>
              <a:rPr lang="en-US" dirty="0"/>
              <a:t>Gray out surrounding text</a:t>
            </a:r>
            <a:endParaRPr lang="en-US" dirty="0"/>
          </a:p>
          <a:p>
            <a:pPr marL="240030" indent="-240030"/>
            <a:r>
              <a:rPr lang="en-US" dirty="0">
                <a:solidFill>
                  <a:schemeClr val="bg1">
                    <a:lumMod val="75000"/>
                  </a:schemeClr>
                </a:solidFill>
              </a:rPr>
              <a:t>Details of Work </a:t>
            </a:r>
            <a:endParaRPr lang="en-US" dirty="0">
              <a:solidFill>
                <a:schemeClr val="bg1">
                  <a:lumMod val="75000"/>
                </a:schemeClr>
              </a:solidFill>
            </a:endParaRPr>
          </a:p>
          <a:p>
            <a:pPr marL="240030" indent="-240030"/>
            <a:r>
              <a:rPr lang="en-US" dirty="0">
                <a:solidFill>
                  <a:schemeClr val="bg1">
                    <a:lumMod val="75000"/>
                  </a:schemeClr>
                </a:solidFill>
              </a:rPr>
              <a:t>Comparison of Results with Previously Reported Work</a:t>
            </a:r>
            <a:endParaRPr lang="en-US" dirty="0">
              <a:solidFill>
                <a:schemeClr val="bg1">
                  <a:lumMod val="75000"/>
                </a:schemeClr>
              </a:solidFill>
            </a:endParaRPr>
          </a:p>
          <a:p>
            <a:pPr marL="240030" indent="-240030"/>
            <a:r>
              <a:rPr lang="en-US" dirty="0">
                <a:solidFill>
                  <a:schemeClr val="bg1">
                    <a:lumMod val="75000"/>
                  </a:schemeClr>
                </a:solidFill>
              </a:rPr>
              <a:t>Conclusion Slide</a:t>
            </a:r>
            <a:endParaRPr lang="en-US" dirty="0">
              <a:solidFill>
                <a:schemeClr val="bg1">
                  <a:lumMod val="75000"/>
                </a:schemeClr>
              </a:solidFill>
            </a:endParaRPr>
          </a:p>
          <a:p>
            <a:pPr marL="240030" indent="-240030"/>
            <a:r>
              <a:rPr lang="en-US" dirty="0">
                <a:solidFill>
                  <a:schemeClr val="bg1">
                    <a:lumMod val="75000"/>
                  </a:schemeClr>
                </a:solidFill>
              </a:rPr>
              <a:t>Backup Slide(s)</a:t>
            </a:r>
            <a:endParaRPr lang="en-US" dirty="0">
              <a:solidFill>
                <a:schemeClr val="bg1">
                  <a:lumMod val="75000"/>
                </a:schemeClr>
              </a:solidFill>
            </a:endParaRPr>
          </a:p>
          <a:p>
            <a:pPr marL="457200" lvl="1" indent="0">
              <a:buNone/>
            </a:pPr>
            <a:r>
              <a:rPr lang="en-US" dirty="0">
                <a:solidFill>
                  <a:schemeClr val="bg1">
                    <a:lumMod val="75000"/>
                  </a:schemeClr>
                </a:solidFill>
              </a:rPr>
              <a:t>(for potential use during question &amp; answer period)</a:t>
            </a:r>
            <a:endParaRPr lang="en-US" dirty="0">
              <a:solidFill>
                <a:schemeClr val="bg1">
                  <a:lumMod val="75000"/>
                </a:schemeClr>
              </a:solidFill>
            </a:endParaRPr>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9</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Text </a:t>
            </a:r>
            <a:r>
              <a:rPr lang="en-US" sz="3600" dirty="0"/>
              <a:t>Slides</a:t>
            </a:r>
            <a:endParaRPr lang="en-US" sz="3600" dirty="0"/>
          </a:p>
        </p:txBody>
      </p:sp>
      <p:sp>
        <p:nvSpPr>
          <p:cNvPr id="3" name="Content Placeholder 2"/>
          <p:cNvSpPr>
            <a:spLocks noGrp="1"/>
          </p:cNvSpPr>
          <p:nvPr>
            <p:ph idx="1"/>
          </p:nvPr>
        </p:nvSpPr>
        <p:spPr>
          <a:xfrm>
            <a:off x="203200" y="1219200"/>
            <a:ext cx="11785600" cy="5257800"/>
          </a:xfrm>
        </p:spPr>
        <p:txBody>
          <a:bodyPr/>
          <a:lstStyle/>
          <a:p>
            <a:pPr marL="240030" indent="-240030"/>
            <a:r>
              <a:rPr lang="en-US" dirty="0"/>
              <a:t>Use short phrases, not long sentences.</a:t>
            </a:r>
            <a:endParaRPr lang="en-US" dirty="0"/>
          </a:p>
          <a:p>
            <a:pPr marL="639445" lvl="1" indent="-240030"/>
            <a:r>
              <a:rPr lang="en-US" dirty="0"/>
              <a:t>OK to remove articles like “a”, “an”, and “the”</a:t>
            </a:r>
            <a:endParaRPr lang="en-US" dirty="0"/>
          </a:p>
          <a:p>
            <a:pPr marL="240030" indent="-240030"/>
            <a:r>
              <a:rPr lang="en-US" dirty="0"/>
              <a:t>Dense blocks of text are hard for the audience to assimilate.</a:t>
            </a:r>
            <a:endParaRPr lang="en-US" dirty="0"/>
          </a:p>
          <a:p>
            <a:pPr marL="240030" indent="-240030"/>
            <a:r>
              <a:rPr lang="en-US" dirty="0"/>
              <a:t>Minimize the number of words on text slides. Unless necessary:</a:t>
            </a:r>
            <a:endParaRPr lang="en-US" dirty="0"/>
          </a:p>
          <a:p>
            <a:pPr lvl="1"/>
            <a:r>
              <a:rPr lang="en-US" dirty="0"/>
              <a:t>Use no more than 30 words per slide, and</a:t>
            </a:r>
            <a:endParaRPr lang="en-US" dirty="0"/>
          </a:p>
          <a:p>
            <a:pPr lvl="1"/>
            <a:r>
              <a:rPr lang="en-US" dirty="0"/>
              <a:t>Use no more than 6 lines of text per slide.</a:t>
            </a:r>
            <a:endParaRPr lang="en-US" dirty="0"/>
          </a:p>
          <a:p>
            <a:pPr marL="240030" indent="-240030"/>
            <a:r>
              <a:rPr lang="en-US" dirty="0"/>
              <a:t>“Acknowledgments” not “Acknowledg</a:t>
            </a:r>
            <a:r>
              <a:rPr lang="en-US" dirty="0">
                <a:solidFill>
                  <a:srgbClr val="FF0000"/>
                </a:solidFill>
              </a:rPr>
              <a:t>e</a:t>
            </a:r>
            <a:r>
              <a:rPr lang="en-US" dirty="0"/>
              <a:t>ments”. </a:t>
            </a:r>
            <a:endParaRPr lang="en-US" dirty="0"/>
          </a:p>
          <a:p>
            <a:pPr marL="240030" indent="-240030"/>
            <a:r>
              <a:rPr lang="en-US" dirty="0"/>
              <a:t>Might be useful to have slides checked by native English speaker.</a:t>
            </a:r>
            <a:endParaRPr lang="en-US" dirty="0"/>
          </a:p>
          <a:p>
            <a:pPr marL="639445" lvl="1" indent="-240030"/>
            <a:r>
              <a:rPr lang="en-US" dirty="0"/>
              <a:t>Please indicate early if you would like additional help from your session chair/co-chair</a:t>
            </a:r>
            <a:endParaRPr lang="en-US" dirty="0"/>
          </a:p>
        </p:txBody>
      </p:sp>
      <p:sp>
        <p:nvSpPr>
          <p:cNvPr id="7" name="文本框 6"/>
          <p:cNvSpPr txBox="1"/>
          <p:nvPr>
            <p:custDataLst>
              <p:tags r:id="rId1"/>
            </p:custDataLst>
          </p:nvPr>
        </p:nvSpPr>
        <p:spPr>
          <a:xfrm>
            <a:off x="11174095" y="6339840"/>
            <a:ext cx="1094105" cy="368300"/>
          </a:xfrm>
          <a:prstGeom prst="rect">
            <a:avLst/>
          </a:prstGeom>
          <a:noFill/>
        </p:spPr>
        <p:txBody>
          <a:bodyPr wrap="square" rtlCol="0">
            <a:spAutoFit/>
          </a:bodyPr>
          <a:p>
            <a:r>
              <a:rPr lang="en-US" altLang="zh-CN"/>
              <a:t>Slide 10</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09600"/>
            <a:ext cx="11785600" cy="609600"/>
          </a:xfrm>
        </p:spPr>
        <p:txBody>
          <a:bodyPr>
            <a:noAutofit/>
          </a:bodyPr>
          <a:lstStyle/>
          <a:p>
            <a:r>
              <a:rPr lang="en-US" sz="3600" dirty="0"/>
              <a:t>Successively Focus </a:t>
            </a:r>
            <a:r>
              <a:rPr lang="en-US" sz="3600" dirty="0"/>
              <a:t>Audience on Slide Content</a:t>
            </a:r>
            <a:endParaRPr lang="en-US" sz="3600" dirty="0"/>
          </a:p>
        </p:txBody>
      </p:sp>
      <p:sp>
        <p:nvSpPr>
          <p:cNvPr id="3" name="Content Placeholder 2"/>
          <p:cNvSpPr>
            <a:spLocks noGrp="1"/>
          </p:cNvSpPr>
          <p:nvPr>
            <p:ph idx="1"/>
          </p:nvPr>
        </p:nvSpPr>
        <p:spPr>
          <a:xfrm>
            <a:off x="203200" y="1371600"/>
            <a:ext cx="11912600" cy="5257800"/>
          </a:xfrm>
        </p:spPr>
        <p:txBody>
          <a:bodyPr>
            <a:noAutofit/>
          </a:bodyPr>
          <a:lstStyle/>
          <a:p>
            <a:pPr marL="240030" indent="-240030"/>
            <a:r>
              <a:rPr lang="en-US" sz="2400" dirty="0"/>
              <a:t>Within a slide, use simple animation to make things “Appear” successively within a slide.</a:t>
            </a:r>
            <a:endParaRPr lang="en-US" sz="2400" dirty="0"/>
          </a:p>
          <a:p>
            <a:pPr marL="240030" indent="-240030"/>
            <a:endParaRPr lang="en-US" sz="2400" dirty="0"/>
          </a:p>
          <a:p>
            <a:pPr marL="240030" indent="-240030"/>
            <a:endParaRPr lang="en-US" sz="2400" dirty="0"/>
          </a:p>
          <a:p>
            <a:pPr marL="240030" indent="-240030"/>
            <a:endParaRPr lang="en-US" sz="2400" dirty="0"/>
          </a:p>
          <a:p>
            <a:pPr marL="0" indent="0">
              <a:buNone/>
            </a:pPr>
            <a:endParaRPr lang="en-US" sz="2400" dirty="0"/>
          </a:p>
          <a:p>
            <a:pPr marL="240030" indent="-240030"/>
            <a:r>
              <a:rPr lang="en-US" sz="2400" dirty="0"/>
              <a:t>Check the animation in Slide Show mode (see this slide as an example)</a:t>
            </a:r>
            <a:endParaRPr lang="en-US" sz="2400" dirty="0"/>
          </a:p>
          <a:p>
            <a:pPr marL="240030" indent="-240030"/>
            <a:r>
              <a:rPr lang="en-US" sz="2400" dirty="0"/>
              <a:t>Make sure your speech integrates well with the timing of the animation</a:t>
            </a:r>
            <a:endParaRPr lang="en-US" sz="2400" dirty="0"/>
          </a:p>
          <a:p>
            <a:pPr marL="240030" indent="-240030"/>
            <a:r>
              <a:rPr lang="en-US" sz="2400" dirty="0"/>
              <a:t>This creates change to your screen every 5-15 seconds instead of roughly every minute</a:t>
            </a:r>
            <a:endParaRPr lang="en-US" sz="2400" dirty="0"/>
          </a:p>
          <a:p>
            <a:pPr marL="240030" indent="-240030"/>
            <a:r>
              <a:rPr lang="en-US" sz="2400" dirty="0"/>
              <a:t>Don’t use fancy animation as it may come across as a distraction</a:t>
            </a:r>
            <a:endParaRPr lang="en-US" sz="2400" dirty="0"/>
          </a:p>
        </p:txBody>
      </p:sp>
      <p:pic>
        <p:nvPicPr>
          <p:cNvPr id="6" name="Picture 5" descr="A screenshot of a cell phon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00400" y="1981200"/>
            <a:ext cx="5105400" cy="1909468"/>
          </a:xfrm>
          <a:prstGeom prst="rect">
            <a:avLst/>
          </a:prstGeom>
        </p:spPr>
      </p:pic>
      <p:sp>
        <p:nvSpPr>
          <p:cNvPr id="7" name="Oval 6"/>
          <p:cNvSpPr/>
          <p:nvPr/>
        </p:nvSpPr>
        <p:spPr>
          <a:xfrm>
            <a:off x="3886200" y="2286000"/>
            <a:ext cx="685800" cy="685800"/>
          </a:xfrm>
          <a:prstGeom prst="ellipse">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2057400"/>
            <a:ext cx="838200" cy="342900"/>
          </a:xfrm>
          <a:prstGeom prst="ellipse">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custDataLst>
              <p:tags r:id="rId2"/>
            </p:custDataLst>
          </p:nvPr>
        </p:nvSpPr>
        <p:spPr>
          <a:xfrm>
            <a:off x="11174095" y="6339840"/>
            <a:ext cx="1094105" cy="368300"/>
          </a:xfrm>
          <a:prstGeom prst="rect">
            <a:avLst/>
          </a:prstGeom>
          <a:noFill/>
        </p:spPr>
        <p:txBody>
          <a:bodyPr wrap="square" rtlCol="0">
            <a:spAutoFit/>
          </a:bodyPr>
          <a:p>
            <a:r>
              <a:rPr lang="en-US" altLang="zh-CN"/>
              <a:t>Slide 11</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Graphs </a:t>
            </a:r>
            <a:r>
              <a:rPr lang="en-US" sz="3600" dirty="0"/>
              <a:t>and Diagrams</a:t>
            </a:r>
            <a:endParaRPr lang="en-US" sz="3600" dirty="0"/>
          </a:p>
        </p:txBody>
      </p:sp>
      <p:sp>
        <p:nvSpPr>
          <p:cNvPr id="3" name="Content Placeholder 2"/>
          <p:cNvSpPr>
            <a:spLocks noGrp="1"/>
          </p:cNvSpPr>
          <p:nvPr>
            <p:ph idx="1"/>
          </p:nvPr>
        </p:nvSpPr>
        <p:spPr>
          <a:xfrm>
            <a:off x="203200" y="1219200"/>
            <a:ext cx="11785600" cy="5257800"/>
          </a:xfrm>
        </p:spPr>
        <p:txBody>
          <a:bodyPr>
            <a:normAutofit/>
          </a:bodyPr>
          <a:lstStyle/>
          <a:p>
            <a:pPr marL="240030" indent="-240030"/>
            <a:r>
              <a:rPr lang="en-US" sz="2400" dirty="0"/>
              <a:t>Simple line drawings are often best.</a:t>
            </a:r>
            <a:endParaRPr lang="en-US" sz="2400" dirty="0"/>
          </a:p>
          <a:p>
            <a:pPr lvl="1"/>
            <a:r>
              <a:rPr lang="en-US" sz="2000" dirty="0"/>
              <a:t>Make all lines sufficiently thick.</a:t>
            </a:r>
            <a:endParaRPr lang="en-US" sz="2000" dirty="0"/>
          </a:p>
          <a:p>
            <a:pPr lvl="1"/>
            <a:r>
              <a:rPr lang="en-US" sz="2000" dirty="0"/>
              <a:t>Dotted, dashed, and other </a:t>
            </a:r>
            <a:r>
              <a:rPr lang="en-US" sz="2000" dirty="0">
                <a:solidFill>
                  <a:srgbClr val="FF0000"/>
                </a:solidFill>
              </a:rPr>
              <a:t>special</a:t>
            </a:r>
            <a:r>
              <a:rPr lang="en-US" sz="2000" dirty="0"/>
              <a:t> lines should be very bold and thick.</a:t>
            </a:r>
            <a:endParaRPr lang="en-US" sz="2000" dirty="0"/>
          </a:p>
          <a:p>
            <a:pPr lvl="1"/>
            <a:r>
              <a:rPr lang="en-US" sz="2000" dirty="0"/>
              <a:t>Do not simply copy-and-paste figures from your paper.</a:t>
            </a:r>
            <a:endParaRPr lang="en-US" sz="2000" dirty="0"/>
          </a:p>
          <a:p>
            <a:pPr marL="240030" indent="-240030"/>
            <a:r>
              <a:rPr lang="en-US" sz="2400" dirty="0"/>
              <a:t>Fonts within graphs and diagrams should be ≥ 24 pt.</a:t>
            </a:r>
            <a:endParaRPr lang="en-US" sz="2400" dirty="0"/>
          </a:p>
          <a:p>
            <a:pPr marL="240030" indent="-240030"/>
            <a:r>
              <a:rPr lang="en-US" sz="2400" dirty="0"/>
              <a:t>Often, graphs imported from other applications (e.g., </a:t>
            </a:r>
            <a:r>
              <a:rPr lang="en-US" sz="2400" dirty="0" err="1"/>
              <a:t>Matlab</a:t>
            </a:r>
            <a:r>
              <a:rPr lang="en-US" sz="2400" dirty="0"/>
              <a:t>) have small fonts &amp; thin lines.</a:t>
            </a:r>
            <a:endParaRPr lang="en-US" sz="2400" dirty="0"/>
          </a:p>
          <a:p>
            <a:pPr lvl="1"/>
            <a:r>
              <a:rPr lang="en-US" sz="2000" dirty="0"/>
              <a:t>Adjust settings of the applications to increase font size and line thickness, or</a:t>
            </a:r>
            <a:endParaRPr lang="en-US" sz="2000" dirty="0"/>
          </a:p>
          <a:p>
            <a:pPr lvl="1"/>
            <a:r>
              <a:rPr lang="en-US" sz="2000" dirty="0"/>
              <a:t>Import data and produce graphs using PowerPoint.</a:t>
            </a:r>
            <a:endParaRPr lang="en-US" sz="2000" dirty="0"/>
          </a:p>
          <a:p>
            <a:pPr marL="240030" indent="-240030"/>
            <a:r>
              <a:rPr lang="en-US" sz="2400" dirty="0"/>
              <a:t>Annotating plots with text may be easier to follow than using a legend</a:t>
            </a:r>
            <a:endParaRPr lang="en-US" sz="2400" dirty="0"/>
          </a:p>
          <a:p>
            <a:pPr marL="240030" indent="-240030"/>
            <a:r>
              <a:rPr lang="en-US" sz="2400" dirty="0"/>
              <a:t>Avoid red lines in black as color-blind people have difficulty seeing red</a:t>
            </a:r>
            <a:endParaRPr lang="en-US" sz="2400" dirty="0"/>
          </a:p>
          <a:p>
            <a:pPr marL="240030" indent="-240030"/>
            <a:r>
              <a:rPr lang="en-US" sz="2400" dirty="0"/>
              <a:t>Apply shadow to your text inside figures if more contrast is needed</a:t>
            </a:r>
            <a:endParaRPr lang="en-US" sz="2400" dirty="0"/>
          </a:p>
          <a:p>
            <a:endParaRPr lang="en-US" sz="2400" dirty="0"/>
          </a:p>
        </p:txBody>
      </p:sp>
      <p:sp>
        <p:nvSpPr>
          <p:cNvPr id="4" name="文本框 3"/>
          <p:cNvSpPr txBox="1"/>
          <p:nvPr>
            <p:custDataLst>
              <p:tags r:id="rId1"/>
            </p:custDataLst>
          </p:nvPr>
        </p:nvSpPr>
        <p:spPr>
          <a:xfrm>
            <a:off x="11174095" y="6339840"/>
            <a:ext cx="1094105" cy="368300"/>
          </a:xfrm>
          <a:prstGeom prst="rect">
            <a:avLst/>
          </a:prstGeom>
          <a:noFill/>
        </p:spPr>
        <p:txBody>
          <a:bodyPr wrap="square" rtlCol="0">
            <a:spAutoFit/>
          </a:bodyPr>
          <a:p>
            <a:r>
              <a:rPr lang="en-US" altLang="zh-CN"/>
              <a:t>Slide 12</a:t>
            </a:r>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Example </a:t>
            </a:r>
            <a:r>
              <a:rPr lang="en-US" sz="3600" dirty="0"/>
              <a:t>of Good Figure</a:t>
            </a:r>
            <a:endParaRPr lang="en-US" sz="3600" dirty="0"/>
          </a:p>
        </p:txBody>
      </p:sp>
      <p:graphicFrame>
        <p:nvGraphicFramePr>
          <p:cNvPr id="5" name="Content Placeholder 4"/>
          <p:cNvGraphicFramePr>
            <a:graphicFrameLocks noGrp="1"/>
          </p:cNvGraphicFramePr>
          <p:nvPr>
            <p:ph idx="1"/>
          </p:nvPr>
        </p:nvGraphicFramePr>
        <p:xfrm>
          <a:off x="1676400" y="1173480"/>
          <a:ext cx="8839200" cy="510540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custDataLst>
              <p:tags r:id="rId2"/>
            </p:custDataLst>
          </p:nvPr>
        </p:nvSpPr>
        <p:spPr>
          <a:xfrm>
            <a:off x="11174095" y="6339840"/>
            <a:ext cx="1094105" cy="368300"/>
          </a:xfrm>
          <a:prstGeom prst="rect">
            <a:avLst/>
          </a:prstGeom>
          <a:noFill/>
        </p:spPr>
        <p:txBody>
          <a:bodyPr wrap="square" rtlCol="0">
            <a:spAutoFit/>
          </a:bodyPr>
          <a:p>
            <a:r>
              <a:rPr lang="en-US" altLang="zh-CN"/>
              <a:t>Slide 13</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Example </a:t>
            </a:r>
            <a:r>
              <a:rPr lang="en-US" sz="3600" dirty="0"/>
              <a:t>of Bad Figure</a:t>
            </a:r>
            <a:endParaRPr lang="en-US" sz="3600" dirty="0"/>
          </a:p>
        </p:txBody>
      </p:sp>
      <p:sp>
        <p:nvSpPr>
          <p:cNvPr id="3" name="Content Placeholder 2"/>
          <p:cNvSpPr>
            <a:spLocks noGrp="1"/>
          </p:cNvSpPr>
          <p:nvPr>
            <p:ph idx="1"/>
          </p:nvPr>
        </p:nvSpPr>
        <p:spPr>
          <a:xfrm>
            <a:off x="203200" y="1295400"/>
            <a:ext cx="11785600" cy="5029200"/>
          </a:xfrm>
        </p:spPr>
        <p:txBody>
          <a:bodyPr/>
          <a:lstStyle/>
          <a:p>
            <a:pPr marL="0" indent="0" algn="ctr">
              <a:buNone/>
            </a:pPr>
            <a:r>
              <a:rPr lang="en-US" i="1" dirty="0"/>
              <a:t>Thin Lines, Small Fonts</a:t>
            </a:r>
            <a:endParaRPr lang="en-US" i="1" dirty="0"/>
          </a:p>
        </p:txBody>
      </p:sp>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0" y="1905001"/>
            <a:ext cx="4191000" cy="365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custDataLst>
              <p:tags r:id="rId2"/>
            </p:custDataLst>
          </p:nvPr>
        </p:nvSpPr>
        <p:spPr>
          <a:xfrm>
            <a:off x="11174095" y="6339840"/>
            <a:ext cx="1094105" cy="368300"/>
          </a:xfrm>
          <a:prstGeom prst="rect">
            <a:avLst/>
          </a:prstGeom>
          <a:noFill/>
        </p:spPr>
        <p:txBody>
          <a:bodyPr wrap="square" rtlCol="0">
            <a:spAutoFit/>
          </a:bodyPr>
          <a:p>
            <a:r>
              <a:rPr lang="en-US" altLang="zh-CN"/>
              <a:t>Slide 14</a:t>
            </a:r>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54000" y="533400"/>
            <a:ext cx="11785600" cy="609600"/>
          </a:xfrm>
        </p:spPr>
        <p:txBody>
          <a:bodyPr>
            <a:noAutofit/>
          </a:bodyPr>
          <a:lstStyle/>
          <a:p>
            <a:r>
              <a:rPr lang="en-US" altLang="ja-JP" sz="3600" dirty="0"/>
              <a:t>Saving </a:t>
            </a:r>
            <a:r>
              <a:rPr lang="en-US" altLang="ja-JP" sz="3600" dirty="0"/>
              <a:t>Your File</a:t>
            </a:r>
            <a:endParaRPr lang="en-US" altLang="ja-JP" sz="3600" dirty="0"/>
          </a:p>
        </p:txBody>
      </p:sp>
      <p:sp>
        <p:nvSpPr>
          <p:cNvPr id="103427" name="Rectangle 3"/>
          <p:cNvSpPr>
            <a:spLocks noGrp="1" noChangeArrowheads="1"/>
          </p:cNvSpPr>
          <p:nvPr>
            <p:ph idx="1"/>
          </p:nvPr>
        </p:nvSpPr>
        <p:spPr>
          <a:xfrm>
            <a:off x="203200" y="1371600"/>
            <a:ext cx="11785600" cy="5181599"/>
          </a:xfrm>
        </p:spPr>
        <p:txBody>
          <a:bodyPr>
            <a:normAutofit/>
          </a:bodyPr>
          <a:lstStyle/>
          <a:p>
            <a:pPr marL="240030" indent="-240030"/>
            <a:r>
              <a:rPr lang="en-US" altLang="ja-JP" dirty="0"/>
              <a:t>Embed TrueType fonts in your file</a:t>
            </a:r>
            <a:endParaRPr lang="en-US" altLang="ja-JP" dirty="0"/>
          </a:p>
          <a:p>
            <a:pPr lvl="1"/>
            <a:r>
              <a:rPr lang="en-US" altLang="ja-JP" dirty="0"/>
              <a:t>Click on “File”, “Save As”, “Tools”, “Embed True Type Fonts”, or</a:t>
            </a:r>
            <a:endParaRPr lang="en-US" altLang="ja-JP" dirty="0"/>
          </a:p>
          <a:p>
            <a:pPr lvl="1"/>
            <a:r>
              <a:rPr lang="en-US" altLang="ja-JP" dirty="0"/>
              <a:t>Click on “File”, “Save As”, and check “Embed True Type”</a:t>
            </a:r>
            <a:endParaRPr lang="en-US" altLang="ja-JP" dirty="0"/>
          </a:p>
          <a:p>
            <a:pPr marL="457200" lvl="1" indent="0">
              <a:buNone/>
            </a:pPr>
            <a:endParaRPr lang="en-US" altLang="ja-JP" sz="1000" dirty="0"/>
          </a:p>
          <a:p>
            <a:pPr marL="457200" lvl="1" indent="0">
              <a:buNone/>
            </a:pPr>
            <a:endParaRPr lang="en-US" altLang="ja-JP" sz="1000" dirty="0"/>
          </a:p>
          <a:p>
            <a:pPr marL="240030" indent="-240030"/>
            <a:r>
              <a:rPr lang="en-US" altLang="ja-JP" dirty="0"/>
              <a:t>Save your file with the name pattern</a:t>
            </a:r>
            <a:endParaRPr lang="en-US" altLang="ja-JP" dirty="0"/>
          </a:p>
          <a:p>
            <a:pPr lvl="1"/>
            <a:r>
              <a:rPr lang="en-US" altLang="ja-JP" dirty="0"/>
              <a:t>Paper ID + “_” + Full name of presenting author</a:t>
            </a:r>
            <a:endParaRPr lang="en-US" altLang="ja-JP" dirty="0"/>
          </a:p>
          <a:p>
            <a:pPr lvl="1"/>
            <a:r>
              <a:rPr lang="en-US" altLang="ja-JP" dirty="0"/>
              <a:t>Examples:</a:t>
            </a:r>
            <a:endParaRPr lang="en-US" altLang="ja-JP" dirty="0"/>
          </a:p>
          <a:p>
            <a:pPr lvl="2"/>
            <a:r>
              <a:rPr lang="en-US" altLang="ja-JP" dirty="0"/>
              <a:t>Paper 0001_Hao Zhang</a:t>
            </a:r>
            <a:endParaRPr lang="en-US" altLang="ja-JP" dirty="0"/>
          </a:p>
        </p:txBody>
      </p:sp>
      <p:sp>
        <p:nvSpPr>
          <p:cNvPr id="4" name="文本框 3"/>
          <p:cNvSpPr txBox="1"/>
          <p:nvPr>
            <p:custDataLst>
              <p:tags r:id="rId1"/>
            </p:custDataLst>
          </p:nvPr>
        </p:nvSpPr>
        <p:spPr>
          <a:xfrm>
            <a:off x="11174095" y="6339840"/>
            <a:ext cx="1094105" cy="368300"/>
          </a:xfrm>
          <a:prstGeom prst="rect">
            <a:avLst/>
          </a:prstGeom>
          <a:noFill/>
        </p:spPr>
        <p:txBody>
          <a:bodyPr wrap="square" rtlCol="0">
            <a:spAutoFit/>
          </a:bodyPr>
          <a:p>
            <a:r>
              <a:rPr lang="en-US" altLang="zh-CN"/>
              <a:t>Slide 15</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54000" y="457200"/>
            <a:ext cx="11785600" cy="838200"/>
          </a:xfrm>
        </p:spPr>
        <p:txBody>
          <a:bodyPr>
            <a:noAutofit/>
          </a:bodyPr>
          <a:lstStyle/>
          <a:p>
            <a:r>
              <a:rPr lang="en-US" altLang="ja-JP" sz="3600" dirty="0"/>
              <a:t>Recording: Video </a:t>
            </a:r>
            <a:r>
              <a:rPr lang="en-US" altLang="ja-JP" sz="3600" dirty="0"/>
              <a:t>Conferencing Tools</a:t>
            </a:r>
            <a:endParaRPr lang="en-US" altLang="ja-JP" sz="3600" dirty="0"/>
          </a:p>
        </p:txBody>
      </p:sp>
      <p:sp>
        <p:nvSpPr>
          <p:cNvPr id="4" name="コンテンツ プレースホルダー 3"/>
          <p:cNvSpPr>
            <a:spLocks noGrp="1"/>
          </p:cNvSpPr>
          <p:nvPr>
            <p:ph idx="1"/>
          </p:nvPr>
        </p:nvSpPr>
        <p:spPr>
          <a:xfrm>
            <a:off x="355600" y="1219200"/>
            <a:ext cx="11582400" cy="5334000"/>
          </a:xfrm>
        </p:spPr>
        <p:txBody>
          <a:bodyPr>
            <a:normAutofit fontScale="92500" lnSpcReduction="10000"/>
          </a:bodyPr>
          <a:lstStyle/>
          <a:p>
            <a:pPr>
              <a:buFontTx/>
              <a:buChar char="-"/>
            </a:pPr>
            <a:r>
              <a:rPr lang="en-US" altLang="ja-JP" sz="2600" dirty="0"/>
              <a:t>Several video conferencing tools are available to easily record a presentation. You can show your face through the web cam method (</a:t>
            </a:r>
            <a:r>
              <a:rPr lang="en-US" altLang="ja-JP" sz="2600" b="1" dirty="0"/>
              <a:t>highly recommended and encouraged</a:t>
            </a:r>
            <a:r>
              <a:rPr lang="en-US" altLang="ja-JP" sz="2600" dirty="0"/>
              <a:t>), while displaying your slides as you talk.</a:t>
            </a:r>
            <a:endParaRPr lang="en-US" altLang="ja-JP" sz="2600" dirty="0"/>
          </a:p>
          <a:p>
            <a:pPr marL="0" indent="0">
              <a:buNone/>
            </a:pPr>
            <a:endParaRPr lang="en-US" altLang="ja-JP" sz="1100" dirty="0"/>
          </a:p>
          <a:p>
            <a:pPr>
              <a:buFontTx/>
              <a:buChar char="-"/>
            </a:pPr>
            <a:r>
              <a:rPr lang="en-US" altLang="ja-JP" sz="2600" dirty="0"/>
              <a:t>You can use any meeting software as long as you get a good quality recording and your final file is in the MP4 format.</a:t>
            </a:r>
            <a:endParaRPr lang="en-US" altLang="ja-JP" sz="2600" dirty="0"/>
          </a:p>
          <a:p>
            <a:pPr marL="0" indent="0">
              <a:buNone/>
            </a:pPr>
            <a:endParaRPr lang="en-US" altLang="ja-JP" sz="1100" dirty="0"/>
          </a:p>
          <a:p>
            <a:pPr marL="0" indent="0">
              <a:buNone/>
            </a:pPr>
            <a:endParaRPr lang="en-US" altLang="ja-JP" sz="400" dirty="0"/>
          </a:p>
          <a:p>
            <a:pPr marL="0" indent="0">
              <a:buNone/>
            </a:pPr>
            <a:r>
              <a:rPr lang="en-US" altLang="ja-JP" sz="2600" dirty="0"/>
              <a:t>&lt;Links to instructions on recording a meeting on common platforms&gt;</a:t>
            </a:r>
            <a:endParaRPr lang="en-US" altLang="ja-JP" sz="2600" dirty="0"/>
          </a:p>
          <a:p>
            <a:r>
              <a:rPr lang="en-US" altLang="ja-JP" sz="2600" dirty="0" err="1">
                <a:hlinkClick r:id="rId1"/>
              </a:rPr>
              <a:t>Webex</a:t>
            </a:r>
            <a:endParaRPr lang="en-US" altLang="ja-JP" sz="2600" dirty="0"/>
          </a:p>
          <a:p>
            <a:r>
              <a:rPr lang="en-US" altLang="ja-JP" sz="2600" dirty="0">
                <a:hlinkClick r:id="rId2"/>
              </a:rPr>
              <a:t>Skype</a:t>
            </a:r>
            <a:endParaRPr lang="en-US" altLang="ja-JP" sz="2600" dirty="0"/>
          </a:p>
          <a:p>
            <a:r>
              <a:rPr lang="en-US" altLang="ja-JP" sz="2600" dirty="0">
                <a:hlinkClick r:id="rId3"/>
              </a:rPr>
              <a:t>Google Meet</a:t>
            </a:r>
            <a:endParaRPr lang="en-US" altLang="ja-JP" sz="2600" dirty="0"/>
          </a:p>
          <a:p>
            <a:r>
              <a:rPr lang="en-US" altLang="ja-JP" sz="2600" dirty="0">
                <a:hlinkClick r:id="rId4"/>
              </a:rPr>
              <a:t>Zoom</a:t>
            </a:r>
            <a:endParaRPr lang="en-US" altLang="ja-JP" sz="2600" dirty="0"/>
          </a:p>
          <a:p>
            <a:r>
              <a:rPr lang="en-US" altLang="ja-JP" sz="2600" dirty="0">
                <a:hlinkClick r:id="rId5"/>
              </a:rPr>
              <a:t>GoToMeeting</a:t>
            </a:r>
            <a:endParaRPr lang="en-US" altLang="ja-JP" sz="2600" dirty="0"/>
          </a:p>
          <a:p>
            <a:r>
              <a:rPr lang="en-US" altLang="ja-JP" sz="2600" dirty="0">
                <a:hlinkClick r:id="rId6"/>
              </a:rPr>
              <a:t>Microsoft Teams</a:t>
            </a:r>
            <a:endParaRPr lang="en-US" altLang="ja-JP" sz="2600" dirty="0"/>
          </a:p>
          <a:p>
            <a:pPr marL="0" indent="0">
              <a:buNone/>
            </a:pPr>
            <a:endParaRPr lang="en-US" altLang="ja-JP" dirty="0"/>
          </a:p>
          <a:p>
            <a:pPr marL="0" indent="0">
              <a:buNone/>
            </a:pPr>
            <a:endParaRPr lang="ja-JP" altLang="en-US" dirty="0"/>
          </a:p>
        </p:txBody>
      </p:sp>
      <p:sp>
        <p:nvSpPr>
          <p:cNvPr id="2" name="文本框 1"/>
          <p:cNvSpPr txBox="1"/>
          <p:nvPr>
            <p:custDataLst>
              <p:tags r:id="rId7"/>
            </p:custDataLst>
          </p:nvPr>
        </p:nvSpPr>
        <p:spPr>
          <a:xfrm>
            <a:off x="11174095" y="6339840"/>
            <a:ext cx="1094105" cy="368300"/>
          </a:xfrm>
          <a:prstGeom prst="rect">
            <a:avLst/>
          </a:prstGeom>
          <a:noFill/>
        </p:spPr>
        <p:txBody>
          <a:bodyPr wrap="square" rtlCol="0">
            <a:spAutoFit/>
          </a:bodyPr>
          <a:p>
            <a:r>
              <a:rPr lang="en-US" altLang="zh-CN"/>
              <a:t>Slide 16</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3200" y="609600"/>
            <a:ext cx="11785600" cy="609600"/>
          </a:xfrm>
        </p:spPr>
        <p:txBody>
          <a:bodyPr>
            <a:noAutofit/>
          </a:bodyPr>
          <a:lstStyle/>
          <a:p>
            <a:r>
              <a:rPr lang="en-US" altLang="ja-JP" sz="3600" dirty="0"/>
              <a:t>Recording</a:t>
            </a:r>
            <a:r>
              <a:rPr lang="en-US" altLang="ja-JP" sz="3600" dirty="0"/>
              <a:t>: PowerPoint</a:t>
            </a:r>
            <a:endParaRPr lang="en-US" altLang="ja-JP" sz="3600" dirty="0"/>
          </a:p>
        </p:txBody>
      </p:sp>
      <p:sp>
        <p:nvSpPr>
          <p:cNvPr id="4" name="コンテンツ プレースホルダー 3"/>
          <p:cNvSpPr>
            <a:spLocks noGrp="1"/>
          </p:cNvSpPr>
          <p:nvPr>
            <p:ph idx="1"/>
          </p:nvPr>
        </p:nvSpPr>
        <p:spPr>
          <a:xfrm>
            <a:off x="203200" y="1524000"/>
            <a:ext cx="11785600" cy="4876800"/>
          </a:xfrm>
        </p:spPr>
        <p:txBody>
          <a:bodyPr>
            <a:normAutofit/>
          </a:bodyPr>
          <a:lstStyle/>
          <a:p>
            <a:pPr marL="0" indent="0">
              <a:buNone/>
            </a:pPr>
            <a:r>
              <a:rPr lang="en-US" altLang="ja-JP" dirty="0"/>
              <a:t>You can also use this two-step method available in PowerPoint.</a:t>
            </a:r>
            <a:endParaRPr lang="en-US" altLang="ja-JP" b="1" dirty="0"/>
          </a:p>
          <a:p>
            <a:pPr marL="0" indent="0">
              <a:buNone/>
            </a:pPr>
            <a:endParaRPr lang="en-US" altLang="ja-JP" sz="3000" b="1" dirty="0"/>
          </a:p>
          <a:p>
            <a:pPr marL="0" indent="0">
              <a:buNone/>
            </a:pPr>
            <a:r>
              <a:rPr lang="en-US" altLang="ja-JP" sz="3000" b="1" dirty="0"/>
              <a:t>1. Create Voice-Over PowerPoint</a:t>
            </a:r>
            <a:endParaRPr lang="en-US" altLang="ja-JP" sz="3000" b="1" dirty="0"/>
          </a:p>
          <a:p>
            <a:pPr marL="0" indent="0">
              <a:buNone/>
            </a:pPr>
            <a:r>
              <a:rPr lang="en-US" altLang="ja-JP" dirty="0">
                <a:hlinkClick r:id="rId1"/>
              </a:rPr>
              <a:t>Record a slide show with narration and slide timings</a:t>
            </a:r>
            <a:endParaRPr lang="en-US" altLang="ja-JP" dirty="0"/>
          </a:p>
          <a:p>
            <a:pPr marL="0" indent="0">
              <a:buNone/>
            </a:pPr>
            <a:endParaRPr lang="en-US" altLang="ja-JP" dirty="0"/>
          </a:p>
          <a:p>
            <a:pPr marL="0" indent="0">
              <a:buNone/>
            </a:pPr>
            <a:r>
              <a:rPr lang="en-US" altLang="ja-JP" b="1" dirty="0"/>
              <a:t>2. </a:t>
            </a:r>
            <a:r>
              <a:rPr lang="en-US" altLang="ja-JP" sz="3000" b="1" dirty="0"/>
              <a:t>Convert to MP4</a:t>
            </a:r>
            <a:endParaRPr lang="en-US" altLang="ja-JP" sz="3000" b="1" dirty="0"/>
          </a:p>
          <a:p>
            <a:pPr marL="0" indent="0">
              <a:buNone/>
            </a:pPr>
            <a:r>
              <a:rPr lang="en-US" altLang="ja-JP" dirty="0">
                <a:hlinkClick r:id="rId2"/>
              </a:rPr>
              <a:t>How to Save Voice Over PowerPoint (VOPPT) to MP4</a:t>
            </a:r>
            <a:endParaRPr lang="en-US" altLang="ja-JP" dirty="0"/>
          </a:p>
          <a:p>
            <a:pPr marL="0" indent="0">
              <a:buNone/>
            </a:pPr>
            <a:endParaRPr lang="ja-JP" altLang="en-US" dirty="0"/>
          </a:p>
        </p:txBody>
      </p:sp>
      <p:sp>
        <p:nvSpPr>
          <p:cNvPr id="2" name="文本框 1"/>
          <p:cNvSpPr txBox="1"/>
          <p:nvPr>
            <p:custDataLst>
              <p:tags r:id="rId3"/>
            </p:custDataLst>
          </p:nvPr>
        </p:nvSpPr>
        <p:spPr>
          <a:xfrm>
            <a:off x="11174095" y="6339840"/>
            <a:ext cx="1094105" cy="368300"/>
          </a:xfrm>
          <a:prstGeom prst="rect">
            <a:avLst/>
          </a:prstGeom>
          <a:noFill/>
        </p:spPr>
        <p:txBody>
          <a:bodyPr wrap="square" rtlCol="0">
            <a:spAutoFit/>
          </a:bodyPr>
          <a:p>
            <a:r>
              <a:rPr lang="en-US" altLang="zh-CN"/>
              <a:t>Slide 17</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3200" y="457200"/>
            <a:ext cx="11785600" cy="609600"/>
          </a:xfrm>
        </p:spPr>
        <p:txBody>
          <a:bodyPr>
            <a:noAutofit/>
          </a:bodyPr>
          <a:lstStyle/>
          <a:p>
            <a:r>
              <a:rPr lang="en-US" altLang="ja-JP" sz="3600" dirty="0"/>
              <a:t>Recording</a:t>
            </a:r>
            <a:r>
              <a:rPr lang="en-US" altLang="ja-JP" sz="3600" dirty="0"/>
              <a:t>: File Requirements</a:t>
            </a:r>
            <a:endParaRPr lang="en-US" altLang="ja-JP" sz="3600" dirty="0"/>
          </a:p>
        </p:txBody>
      </p:sp>
      <p:sp>
        <p:nvSpPr>
          <p:cNvPr id="4" name="コンテンツ プレースホルダー 3"/>
          <p:cNvSpPr>
            <a:spLocks noGrp="1"/>
          </p:cNvSpPr>
          <p:nvPr>
            <p:ph idx="1"/>
          </p:nvPr>
        </p:nvSpPr>
        <p:spPr>
          <a:xfrm>
            <a:off x="203200" y="1143000"/>
            <a:ext cx="11785600" cy="5486400"/>
          </a:xfrm>
        </p:spPr>
        <p:txBody>
          <a:bodyPr/>
          <a:lstStyle/>
          <a:p>
            <a:pPr marL="0" indent="0">
              <a:buNone/>
            </a:pPr>
            <a:r>
              <a:rPr lang="en-US" altLang="ja-JP" sz="2000" dirty="0"/>
              <a:t>• </a:t>
            </a:r>
            <a:r>
              <a:rPr lang="en-US" altLang="ja-JP" sz="2000" b="1" dirty="0"/>
              <a:t>All files must be in </a:t>
            </a:r>
            <a:r>
              <a:rPr lang="en-US" altLang="ja-JP" sz="2000" b="1" dirty="0">
                <a:solidFill>
                  <a:srgbClr val="FF0000"/>
                </a:solidFill>
              </a:rPr>
              <a:t>MP4 format</a:t>
            </a:r>
            <a:r>
              <a:rPr lang="en-US" altLang="ja-JP" sz="2000" dirty="0"/>
              <a:t>. File size should be less than </a:t>
            </a:r>
            <a:r>
              <a:rPr lang="en-US" altLang="ja-JP" sz="2000" b="1" dirty="0">
                <a:solidFill>
                  <a:srgbClr val="FF0000"/>
                </a:solidFill>
              </a:rPr>
              <a:t>500MB</a:t>
            </a:r>
            <a:r>
              <a:rPr lang="en-US" altLang="ja-JP" sz="2000" dirty="0"/>
              <a:t>, and follow the recommendations below for optimum playback experience for the viewers. </a:t>
            </a:r>
            <a:endParaRPr lang="en-US" altLang="ja-JP" sz="2000" dirty="0"/>
          </a:p>
          <a:p>
            <a:pPr marL="0" indent="0">
              <a:buNone/>
            </a:pPr>
            <a:endParaRPr lang="en-US" altLang="ja-JP" sz="1000" b="1" dirty="0"/>
          </a:p>
          <a:p>
            <a:r>
              <a:rPr lang="en-US" altLang="ja-JP" sz="2000" b="1" dirty="0"/>
              <a:t>Bit rate</a:t>
            </a:r>
            <a:endParaRPr lang="en-US" altLang="ja-JP" sz="2000" b="1" dirty="0"/>
          </a:p>
          <a:p>
            <a:pPr>
              <a:buFontTx/>
              <a:buChar char="-"/>
            </a:pPr>
            <a:r>
              <a:rPr lang="en-US" altLang="ja-JP" sz="2000" b="1" dirty="0"/>
              <a:t>Do not exceed </a:t>
            </a:r>
            <a:r>
              <a:rPr lang="en-US" altLang="ja-JP" sz="2000" b="1" dirty="0">
                <a:solidFill>
                  <a:srgbClr val="FF0000"/>
                </a:solidFill>
              </a:rPr>
              <a:t>2,000kbps</a:t>
            </a:r>
            <a:r>
              <a:rPr lang="en-US" altLang="ja-JP" sz="2000" b="1" dirty="0"/>
              <a:t> bit rate.</a:t>
            </a:r>
            <a:endParaRPr lang="en-US" altLang="ja-JP" sz="2000" b="1" dirty="0"/>
          </a:p>
          <a:p>
            <a:pPr>
              <a:buFontTx/>
              <a:buChar char="-"/>
            </a:pPr>
            <a:r>
              <a:rPr lang="en-US" altLang="ja-JP" sz="2000" dirty="0"/>
              <a:t>To check the bit rate, right click on the file name, click on properties, go to the Details tab, and look for Total Bitrate. If the bit rate is too high, please lower the quality to “Internet Quality” to create the MP4. </a:t>
            </a:r>
            <a:endParaRPr lang="en-US" altLang="ja-JP" sz="2000" dirty="0"/>
          </a:p>
          <a:p>
            <a:pPr marL="0" indent="0">
              <a:buNone/>
            </a:pPr>
            <a:endParaRPr lang="en-US" altLang="ja-JP" sz="1000" dirty="0"/>
          </a:p>
          <a:p>
            <a:pPr marL="0" indent="0">
              <a:buNone/>
            </a:pPr>
            <a:r>
              <a:rPr lang="en-US" altLang="ja-JP" sz="2000" dirty="0"/>
              <a:t>• </a:t>
            </a:r>
            <a:r>
              <a:rPr lang="en-US" altLang="ja-JP" sz="2000" b="1" dirty="0"/>
              <a:t>Resolution</a:t>
            </a:r>
            <a:endParaRPr lang="en-US" altLang="ja-JP" sz="2000" b="1" dirty="0"/>
          </a:p>
          <a:p>
            <a:pPr marL="0" indent="0">
              <a:buNone/>
            </a:pPr>
            <a:r>
              <a:rPr lang="en-US" altLang="ja-JP" sz="2000" dirty="0"/>
              <a:t>- </a:t>
            </a:r>
            <a:r>
              <a:rPr lang="en-US" altLang="ja-JP" sz="2000" b="1" dirty="0">
                <a:solidFill>
                  <a:srgbClr val="FF0000"/>
                </a:solidFill>
              </a:rPr>
              <a:t>1280p</a:t>
            </a:r>
            <a:r>
              <a:rPr lang="en-US" altLang="ja-JP" sz="2000" dirty="0"/>
              <a:t> </a:t>
            </a:r>
            <a:r>
              <a:rPr lang="en-US" altLang="ja-JP" sz="2000"/>
              <a:t>x </a:t>
            </a:r>
            <a:r>
              <a:rPr lang="en-US" altLang="ja-JP" sz="2000" b="1">
                <a:solidFill>
                  <a:srgbClr val="FF0000"/>
                </a:solidFill>
              </a:rPr>
              <a:t>720p</a:t>
            </a:r>
            <a:r>
              <a:rPr lang="en-US" altLang="ja-JP" sz="2000"/>
              <a:t> </a:t>
            </a:r>
            <a:r>
              <a:rPr lang="en-US" altLang="ja-JP" sz="2000" dirty="0"/>
              <a:t>(16:9)</a:t>
            </a:r>
            <a:endParaRPr lang="en-US" altLang="ja-JP" sz="2000" dirty="0"/>
          </a:p>
          <a:p>
            <a:pPr marL="0" indent="0">
              <a:buNone/>
            </a:pPr>
            <a:endParaRPr lang="en-US" altLang="ja-JP" sz="1000" u="sng" dirty="0">
              <a:solidFill>
                <a:srgbClr val="FF0000"/>
              </a:solidFill>
            </a:endParaRPr>
          </a:p>
          <a:p>
            <a:pPr marL="0" indent="0">
              <a:buNone/>
            </a:pPr>
            <a:r>
              <a:rPr lang="en-US" altLang="ja-JP" sz="2000" u="sng" dirty="0"/>
              <a:t>Note</a:t>
            </a:r>
            <a:endParaRPr lang="en-US" altLang="ja-JP" sz="2000" u="sng" dirty="0"/>
          </a:p>
          <a:p>
            <a:pPr marL="0" indent="0">
              <a:buNone/>
            </a:pPr>
            <a:r>
              <a:rPr lang="en-US" altLang="ja-JP" sz="2000" dirty="0"/>
              <a:t>Please continue to record (without further speaking) for an additional 3–5 seconds at the conclusion of your presentation to ensure nothing is cut-off at the end of your video during playback when your video is integrated into online platform. </a:t>
            </a:r>
            <a:endParaRPr lang="en-US" altLang="ja-JP" sz="2000" dirty="0"/>
          </a:p>
        </p:txBody>
      </p:sp>
      <p:sp>
        <p:nvSpPr>
          <p:cNvPr id="2" name="文本框 1"/>
          <p:cNvSpPr txBox="1"/>
          <p:nvPr>
            <p:custDataLst>
              <p:tags r:id="rId1"/>
            </p:custDataLst>
          </p:nvPr>
        </p:nvSpPr>
        <p:spPr>
          <a:xfrm>
            <a:off x="11174095" y="6339840"/>
            <a:ext cx="1094105" cy="368300"/>
          </a:xfrm>
          <a:prstGeom prst="rect">
            <a:avLst/>
          </a:prstGeom>
          <a:noFill/>
        </p:spPr>
        <p:txBody>
          <a:bodyPr wrap="square" rtlCol="0">
            <a:spAutoFit/>
          </a:bodyPr>
          <a:p>
            <a:r>
              <a:rPr lang="en-US" altLang="zh-CN"/>
              <a:t>Slide 18</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9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Outline</a:t>
            </a:r>
            <a:endParaRPr lang="en-US" sz="3600" dirty="0"/>
          </a:p>
        </p:txBody>
      </p:sp>
      <p:sp>
        <p:nvSpPr>
          <p:cNvPr id="3" name="Content Placeholder 2"/>
          <p:cNvSpPr>
            <a:spLocks noGrp="1"/>
          </p:cNvSpPr>
          <p:nvPr>
            <p:ph idx="1"/>
          </p:nvPr>
        </p:nvSpPr>
        <p:spPr>
          <a:xfrm>
            <a:off x="533400" y="1143000"/>
            <a:ext cx="11150600" cy="5486400"/>
          </a:xfrm>
        </p:spPr>
        <p:txBody>
          <a:bodyPr>
            <a:noAutofit/>
          </a:bodyPr>
          <a:lstStyle/>
          <a:p>
            <a:pPr marL="295275" indent="-295275"/>
            <a:r>
              <a:rPr lang="en-US" dirty="0"/>
              <a:t>Slide Format</a:t>
            </a:r>
            <a:endParaRPr lang="en-US" dirty="0"/>
          </a:p>
          <a:p>
            <a:pPr marL="295275" indent="-295275"/>
            <a:r>
              <a:rPr lang="en-US" dirty="0"/>
              <a:t>Title Slide</a:t>
            </a:r>
            <a:endParaRPr lang="en-US" dirty="0"/>
          </a:p>
          <a:p>
            <a:pPr marL="295275" indent="-295275"/>
            <a:r>
              <a:rPr lang="en-US" dirty="0"/>
              <a:t>Font Size</a:t>
            </a:r>
            <a:endParaRPr lang="en-US" dirty="0"/>
          </a:p>
          <a:p>
            <a:pPr marL="295275" indent="-295275"/>
            <a:r>
              <a:rPr lang="en-US" dirty="0"/>
              <a:t>Presentation Guidelines</a:t>
            </a:r>
            <a:endParaRPr lang="en-US" dirty="0"/>
          </a:p>
          <a:p>
            <a:pPr marL="295275" indent="-295275"/>
            <a:r>
              <a:rPr lang="en-US" dirty="0"/>
              <a:t>Presentation Flow</a:t>
            </a:r>
            <a:endParaRPr lang="en-US" dirty="0"/>
          </a:p>
          <a:p>
            <a:pPr marL="295275" indent="-295275"/>
            <a:r>
              <a:rPr lang="en-US" dirty="0"/>
              <a:t>Text Slides</a:t>
            </a:r>
            <a:endParaRPr lang="en-US" dirty="0"/>
          </a:p>
          <a:p>
            <a:pPr marL="295275" indent="-295275"/>
            <a:r>
              <a:rPr lang="en-US" dirty="0"/>
              <a:t>Graphs and Diagrams</a:t>
            </a:r>
            <a:endParaRPr lang="en-US" dirty="0"/>
          </a:p>
          <a:p>
            <a:pPr marL="295275" indent="-295275"/>
            <a:r>
              <a:rPr lang="en-US" dirty="0"/>
              <a:t>Saving</a:t>
            </a:r>
            <a:endParaRPr lang="en-US" dirty="0"/>
          </a:p>
          <a:p>
            <a:pPr marL="295275" indent="-295275"/>
            <a:r>
              <a:rPr lang="en-US" altLang="ja-JP" dirty="0"/>
              <a:t>Recording</a:t>
            </a:r>
            <a:endParaRPr lang="en-US" dirty="0">
              <a:solidFill>
                <a:srgbClr val="FF0000"/>
              </a:solidFill>
            </a:endParaRPr>
          </a:p>
          <a:p>
            <a:pPr marL="295275" indent="-295275"/>
            <a:r>
              <a:rPr lang="en-US" dirty="0"/>
              <a:t>Uploading</a:t>
            </a:r>
            <a:endParaRPr lang="en-US" altLang="zh-CN" dirty="0">
              <a:solidFill>
                <a:srgbClr val="FF0000"/>
              </a:solidFill>
            </a:endParaRPr>
          </a:p>
          <a:p>
            <a:pPr marL="295275" indent="-295275"/>
            <a:endParaRPr lang="en-US" dirty="0"/>
          </a:p>
          <a:p>
            <a:pPr marL="295275" indent="-295275"/>
            <a:endParaRPr lang="en-US" dirty="0"/>
          </a:p>
          <a:p>
            <a:pPr marL="295275" indent="-295275"/>
            <a:endParaRPr lang="en-US" dirty="0"/>
          </a:p>
        </p:txBody>
      </p:sp>
      <p:sp>
        <p:nvSpPr>
          <p:cNvPr id="7" name="文本框 6"/>
          <p:cNvSpPr txBox="1"/>
          <p:nvPr/>
        </p:nvSpPr>
        <p:spPr>
          <a:xfrm>
            <a:off x="11297285" y="6339840"/>
            <a:ext cx="970915" cy="368300"/>
          </a:xfrm>
          <a:prstGeom prst="rect">
            <a:avLst/>
          </a:prstGeom>
          <a:noFill/>
        </p:spPr>
        <p:txBody>
          <a:bodyPr wrap="square" rtlCol="0">
            <a:spAutoFit/>
          </a:bodyPr>
          <a:p>
            <a:r>
              <a:rPr lang="en-US" altLang="zh-CN"/>
              <a:t>Slide 1</a:t>
            </a:r>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3200" y="457200"/>
            <a:ext cx="11785600" cy="609600"/>
          </a:xfrm>
        </p:spPr>
        <p:txBody>
          <a:bodyPr>
            <a:noAutofit/>
          </a:bodyPr>
          <a:lstStyle/>
          <a:p>
            <a:r>
              <a:rPr lang="en-US" altLang="ja-JP" sz="3600" dirty="0"/>
              <a:t>Recording</a:t>
            </a:r>
            <a:r>
              <a:rPr lang="en-US" altLang="ja-JP" sz="3600" dirty="0"/>
              <a:t>: Tips-1</a:t>
            </a:r>
            <a:endParaRPr lang="en-US" altLang="ja-JP" sz="3600" dirty="0"/>
          </a:p>
        </p:txBody>
      </p:sp>
      <p:sp>
        <p:nvSpPr>
          <p:cNvPr id="4" name="コンテンツ プレースホルダー 3"/>
          <p:cNvSpPr>
            <a:spLocks noGrp="1"/>
          </p:cNvSpPr>
          <p:nvPr>
            <p:ph idx="1"/>
          </p:nvPr>
        </p:nvSpPr>
        <p:spPr>
          <a:xfrm>
            <a:off x="203200" y="990600"/>
            <a:ext cx="11785600" cy="5562600"/>
          </a:xfrm>
        </p:spPr>
        <p:txBody>
          <a:bodyPr>
            <a:normAutofit lnSpcReduction="10000"/>
          </a:bodyPr>
          <a:lstStyle/>
          <a:p>
            <a:pPr marL="0" indent="0">
              <a:buNone/>
            </a:pPr>
            <a:r>
              <a:rPr lang="en-US" altLang="ja-JP" sz="2400" b="1" dirty="0"/>
              <a:t>1. Equipment </a:t>
            </a:r>
            <a:endParaRPr lang="en-US" altLang="ja-JP" sz="2400" b="1" dirty="0"/>
          </a:p>
          <a:p>
            <a:r>
              <a:rPr lang="en-US" altLang="ja-JP" sz="2000" dirty="0"/>
              <a:t>Strong Wi-Fi (or wired) Internet connection.</a:t>
            </a:r>
            <a:endParaRPr lang="en-US" altLang="ja-JP" sz="2000" dirty="0"/>
          </a:p>
          <a:p>
            <a:r>
              <a:rPr lang="en-US" altLang="ja-JP" sz="2000" dirty="0"/>
              <a:t>Use a good headset with microphone close to mouth BUT away from direct line of mouth to reduce “pops”, avoid using your computer’s laptop’s or desktop’s built-in microphone.</a:t>
            </a:r>
            <a:endParaRPr lang="en-US" altLang="ja-JP" sz="2000" dirty="0"/>
          </a:p>
          <a:p>
            <a:r>
              <a:rPr lang="en-US" altLang="ja-JP" sz="2000" dirty="0"/>
              <a:t>Do a test recording for a couple of minutes and review the sound and picture quality, MP4 format, and bit rate before recording the entire presentation.</a:t>
            </a:r>
            <a:endParaRPr lang="en-US" altLang="ja-JP" sz="2000" dirty="0"/>
          </a:p>
          <a:p>
            <a:pPr marL="0" indent="0">
              <a:buNone/>
            </a:pPr>
            <a:endParaRPr lang="en-US" altLang="ja-JP" sz="900" dirty="0"/>
          </a:p>
          <a:p>
            <a:pPr marL="0" indent="0">
              <a:buNone/>
            </a:pPr>
            <a:r>
              <a:rPr lang="en-US" altLang="ja-JP" sz="2400" b="1" dirty="0"/>
              <a:t>2. Room</a:t>
            </a:r>
            <a:endParaRPr lang="en-US" altLang="ja-JP" sz="2400" b="1" dirty="0"/>
          </a:p>
          <a:p>
            <a:r>
              <a:rPr lang="en-US" altLang="ja-JP" sz="2000" dirty="0"/>
              <a:t>As quiet as possible.</a:t>
            </a:r>
            <a:endParaRPr lang="en-US" altLang="ja-JP" sz="2000" dirty="0"/>
          </a:p>
          <a:p>
            <a:r>
              <a:rPr lang="en-US" altLang="ja-JP" sz="2000" dirty="0"/>
              <a:t>Avoid areas that have an echo. Your recording room should be fairly small with sound dampening from carpet, curtains, and furniture.</a:t>
            </a:r>
            <a:endParaRPr lang="en-US" altLang="ja-JP" sz="2000" dirty="0"/>
          </a:p>
          <a:p>
            <a:r>
              <a:rPr lang="en-US" altLang="ja-JP" sz="2000" dirty="0"/>
              <a:t>No interruptions (e.g., kids or pets coming in).</a:t>
            </a:r>
            <a:endParaRPr lang="en-US" altLang="ja-JP" sz="2000" dirty="0"/>
          </a:p>
          <a:p>
            <a:r>
              <a:rPr lang="en-US" altLang="ja-JP" sz="2000" dirty="0"/>
              <a:t>Plain background to eliminate viewer distractions, no company logos.</a:t>
            </a:r>
            <a:endParaRPr lang="en-US" altLang="ja-JP" sz="2000" dirty="0"/>
          </a:p>
          <a:p>
            <a:r>
              <a:rPr lang="en-US" altLang="ja-JP" sz="2000" dirty="0"/>
              <a:t>Make sure there is ample lighting.</a:t>
            </a:r>
            <a:endParaRPr lang="en-US" altLang="ja-JP" sz="2000" dirty="0"/>
          </a:p>
          <a:p>
            <a:pPr marL="0" indent="0">
              <a:buNone/>
            </a:pPr>
            <a:endParaRPr lang="en-US" altLang="ja-JP" sz="900" dirty="0"/>
          </a:p>
          <a:p>
            <a:pPr marL="0" indent="0">
              <a:buNone/>
            </a:pPr>
            <a:r>
              <a:rPr lang="en-US" altLang="ja-JP" sz="2400" b="1" dirty="0"/>
              <a:t>3. Attire</a:t>
            </a:r>
            <a:endParaRPr lang="en-US" altLang="ja-JP" sz="2400" b="1" dirty="0"/>
          </a:p>
          <a:p>
            <a:r>
              <a:rPr lang="en-US" altLang="ja-JP" sz="2000" dirty="0"/>
              <a:t>Business casual (at a minimum).</a:t>
            </a:r>
            <a:endParaRPr lang="en-US" altLang="ja-JP" sz="2000" b="1" dirty="0"/>
          </a:p>
        </p:txBody>
      </p:sp>
      <p:sp>
        <p:nvSpPr>
          <p:cNvPr id="2" name="文本框 1"/>
          <p:cNvSpPr txBox="1"/>
          <p:nvPr>
            <p:custDataLst>
              <p:tags r:id="rId1"/>
            </p:custDataLst>
          </p:nvPr>
        </p:nvSpPr>
        <p:spPr>
          <a:xfrm>
            <a:off x="11174095" y="6339840"/>
            <a:ext cx="1094105" cy="368300"/>
          </a:xfrm>
          <a:prstGeom prst="rect">
            <a:avLst/>
          </a:prstGeom>
          <a:noFill/>
        </p:spPr>
        <p:txBody>
          <a:bodyPr wrap="square" rtlCol="0">
            <a:spAutoFit/>
          </a:bodyPr>
          <a:p>
            <a:r>
              <a:rPr lang="en-US" altLang="zh-CN"/>
              <a:t>Slide 19</a:t>
            </a:r>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03200" y="457200"/>
            <a:ext cx="11785600" cy="609600"/>
          </a:xfrm>
        </p:spPr>
        <p:txBody>
          <a:bodyPr>
            <a:noAutofit/>
          </a:bodyPr>
          <a:lstStyle/>
          <a:p>
            <a:r>
              <a:rPr lang="en-US" altLang="ja-JP" sz="3600" dirty="0"/>
              <a:t>Recording: Tips-2</a:t>
            </a:r>
            <a:endParaRPr lang="en-US" altLang="ja-JP" sz="3600" dirty="0"/>
          </a:p>
        </p:txBody>
      </p:sp>
      <p:sp>
        <p:nvSpPr>
          <p:cNvPr id="4" name="コンテンツ プレースホルダー 3"/>
          <p:cNvSpPr>
            <a:spLocks noGrp="1"/>
          </p:cNvSpPr>
          <p:nvPr>
            <p:ph idx="1"/>
          </p:nvPr>
        </p:nvSpPr>
        <p:spPr>
          <a:xfrm>
            <a:off x="203200" y="990600"/>
            <a:ext cx="11785600" cy="4724400"/>
          </a:xfrm>
        </p:spPr>
        <p:txBody>
          <a:bodyPr>
            <a:noAutofit/>
          </a:bodyPr>
          <a:lstStyle/>
          <a:p>
            <a:pPr marL="0" indent="0">
              <a:buNone/>
            </a:pPr>
            <a:r>
              <a:rPr lang="en-US" altLang="ja-JP" sz="2400" b="1" dirty="0"/>
              <a:t>4. Presentation slides</a:t>
            </a:r>
            <a:endParaRPr lang="en-US" altLang="ja-JP" sz="2400" b="1" dirty="0"/>
          </a:p>
          <a:p>
            <a:r>
              <a:rPr lang="en-US" altLang="ja-JP" sz="1800" dirty="0"/>
              <a:t>Do not use small fonts in your presentation as they may be difficult to see on some laptop monitors. All font sizes should be at least 20.</a:t>
            </a:r>
            <a:endParaRPr lang="en-US" altLang="ja-JP" sz="1800" dirty="0"/>
          </a:p>
          <a:p>
            <a:r>
              <a:rPr lang="en-US" altLang="ja-JP" sz="1800" dirty="0"/>
              <a:t>Insert slides with main section breaks into your slide deck to make the progress of your presentation easier to follow. In this slide, keep the section you are about to present in black and the other sections in gray.</a:t>
            </a:r>
            <a:endParaRPr lang="en-US" altLang="ja-JP" sz="1800" dirty="0"/>
          </a:p>
          <a:p>
            <a:r>
              <a:rPr lang="en-US" altLang="ja-JP" sz="1800" dirty="0"/>
              <a:t>Within a slide, use animation to make things "Appear" successively within a slide. This creates change to your screen every 5-15 seconds instead of roughly every minute. </a:t>
            </a:r>
            <a:endParaRPr lang="en-US" altLang="ja-JP" sz="1800" dirty="0"/>
          </a:p>
          <a:p>
            <a:pPr marL="0" indent="0">
              <a:buNone/>
            </a:pPr>
            <a:endParaRPr lang="en-US" altLang="ja-JP" sz="900" dirty="0"/>
          </a:p>
          <a:p>
            <a:pPr marL="0" indent="0">
              <a:buNone/>
            </a:pPr>
            <a:r>
              <a:rPr lang="en-US" altLang="ja-JP" sz="2400" b="1" dirty="0"/>
              <a:t>5. Attracting and maintaining viewer’s attention</a:t>
            </a:r>
            <a:endParaRPr lang="en-US" altLang="ja-JP" sz="2400" b="1" dirty="0"/>
          </a:p>
          <a:p>
            <a:r>
              <a:rPr lang="en-US" altLang="ja-JP" sz="1800" dirty="0"/>
              <a:t>It is strongly recommended that you also record, alongside your presentation slides, a </a:t>
            </a:r>
            <a:r>
              <a:rPr lang="en-US" altLang="ja-JP" sz="1800" dirty="0" err="1"/>
              <a:t>nonstatic</a:t>
            </a:r>
            <a:r>
              <a:rPr lang="en-US" altLang="ja-JP" sz="1800" dirty="0"/>
              <a:t> video caption of yourself in the lower right corner of your presentation.</a:t>
            </a:r>
            <a:endParaRPr lang="en-US" altLang="ja-JP" sz="1800" dirty="0"/>
          </a:p>
          <a:p>
            <a:r>
              <a:rPr lang="en-US" altLang="ja-JP" sz="1800" dirty="0"/>
              <a:t>Speak with a lively voice and vary the tone of your voice to keep your talk fresh and interesting.</a:t>
            </a:r>
            <a:endParaRPr lang="en-US" altLang="ja-JP" sz="1800" dirty="0"/>
          </a:p>
          <a:p>
            <a:r>
              <a:rPr lang="en-US" altLang="ja-JP" sz="1800" dirty="0"/>
              <a:t>Avoid awkward pauses that last a few seconds.</a:t>
            </a:r>
            <a:endParaRPr lang="en-US" altLang="ja-JP" sz="1800" dirty="0"/>
          </a:p>
          <a:p>
            <a:r>
              <a:rPr lang="en-US" altLang="ja-JP" sz="1800" dirty="0"/>
              <a:t>Record your presentation with the PowerPoint “Laser Pointer” turned on and use your mouse to move the laser pointer around what you want to focus the listener to.</a:t>
            </a:r>
            <a:endParaRPr lang="en-US" altLang="ja-JP" sz="1800" dirty="0"/>
          </a:p>
          <a:p>
            <a:r>
              <a:rPr lang="en-US" altLang="ja-JP" sz="1800" dirty="0"/>
              <a:t>Speak with a lively voice and vary the tone of your voice to keep your talk fresh and interesting.</a:t>
            </a:r>
            <a:endParaRPr lang="en-US" altLang="ja-JP" sz="1800" dirty="0"/>
          </a:p>
        </p:txBody>
      </p:sp>
      <p:sp>
        <p:nvSpPr>
          <p:cNvPr id="2" name="文本框 1"/>
          <p:cNvSpPr txBox="1"/>
          <p:nvPr>
            <p:custDataLst>
              <p:tags r:id="rId1"/>
            </p:custDataLst>
          </p:nvPr>
        </p:nvSpPr>
        <p:spPr>
          <a:xfrm>
            <a:off x="11174095" y="6339840"/>
            <a:ext cx="1094105" cy="368300"/>
          </a:xfrm>
          <a:prstGeom prst="rect">
            <a:avLst/>
          </a:prstGeom>
          <a:noFill/>
        </p:spPr>
        <p:txBody>
          <a:bodyPr wrap="square" rtlCol="0">
            <a:spAutoFit/>
          </a:bodyPr>
          <a:p>
            <a:r>
              <a:rPr lang="en-US" altLang="zh-CN"/>
              <a:t>Slide 20</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1785600" cy="609600"/>
          </a:xfrm>
        </p:spPr>
        <p:txBody>
          <a:bodyPr>
            <a:noAutofit/>
          </a:bodyPr>
          <a:lstStyle/>
          <a:p>
            <a:r>
              <a:rPr lang="en-US" sz="3600" dirty="0"/>
              <a:t>Slide Format</a:t>
            </a:r>
            <a:r>
              <a:rPr lang="en-US" sz="3600" dirty="0"/>
              <a:t>: Requirements</a:t>
            </a:r>
            <a:endParaRPr lang="en-US" sz="3600" dirty="0"/>
          </a:p>
        </p:txBody>
      </p:sp>
      <p:sp>
        <p:nvSpPr>
          <p:cNvPr id="3" name="Content Placeholder 2"/>
          <p:cNvSpPr>
            <a:spLocks noGrp="1"/>
          </p:cNvSpPr>
          <p:nvPr>
            <p:ph idx="1"/>
          </p:nvPr>
        </p:nvSpPr>
        <p:spPr>
          <a:xfrm>
            <a:off x="203200" y="1066800"/>
            <a:ext cx="11785600" cy="5257800"/>
          </a:xfrm>
        </p:spPr>
        <p:txBody>
          <a:bodyPr/>
          <a:lstStyle/>
          <a:p>
            <a:pPr marL="240030" indent="-240030"/>
            <a:r>
              <a:rPr lang="en-US" dirty="0"/>
              <a:t>Slides size suggestion: Widescreen format (16:9) with 0.5 in margins.</a:t>
            </a:r>
            <a:endParaRPr lang="en-US" dirty="0"/>
          </a:p>
          <a:p>
            <a:pPr marL="240030" indent="-240030"/>
            <a:r>
              <a:rPr lang="en-US" dirty="0"/>
              <a:t>Slide orientation must be Landscape (horizontal).</a:t>
            </a:r>
            <a:endParaRPr lang="en-US" dirty="0"/>
          </a:p>
          <a:p>
            <a:pPr lvl="1"/>
            <a:r>
              <a:rPr lang="en-US" dirty="0"/>
              <a:t>In DESIGN tab, click on Slide Size and then select Widescreen.</a:t>
            </a:r>
            <a:endParaRPr lang="en-US" dirty="0"/>
          </a:p>
          <a:p>
            <a:pPr lvl="1"/>
            <a:r>
              <a:rPr lang="en-US" dirty="0"/>
              <a:t>In Custom Slide Size, you will see:</a:t>
            </a:r>
            <a:endParaRPr lang="en-US" dirty="0"/>
          </a:p>
        </p:txBody>
      </p:sp>
      <p:pic>
        <p:nvPicPr>
          <p:cNvPr id="6" name="Picture 5"/>
          <p:cNvPicPr>
            <a:picLocks noChangeAspect="1"/>
          </p:cNvPicPr>
          <p:nvPr/>
        </p:nvPicPr>
        <p:blipFill>
          <a:blip r:embed="rId1"/>
          <a:stretch>
            <a:fillRect/>
          </a:stretch>
        </p:blipFill>
        <p:spPr>
          <a:xfrm>
            <a:off x="3352800" y="2971800"/>
            <a:ext cx="5254107" cy="3276600"/>
          </a:xfrm>
          <a:prstGeom prst="rect">
            <a:avLst/>
          </a:prstGeom>
        </p:spPr>
      </p:pic>
      <p:sp>
        <p:nvSpPr>
          <p:cNvPr id="7" name="文本框 6"/>
          <p:cNvSpPr txBox="1"/>
          <p:nvPr>
            <p:custDataLst>
              <p:tags r:id="rId2"/>
            </p:custDataLst>
          </p:nvPr>
        </p:nvSpPr>
        <p:spPr>
          <a:xfrm>
            <a:off x="11297285" y="6339840"/>
            <a:ext cx="970915" cy="368300"/>
          </a:xfrm>
          <a:prstGeom prst="rect">
            <a:avLst/>
          </a:prstGeom>
          <a:noFill/>
        </p:spPr>
        <p:txBody>
          <a:bodyPr wrap="square" rtlCol="0">
            <a:spAutoFit/>
          </a:bodyPr>
          <a:p>
            <a:r>
              <a:rPr lang="en-US" altLang="zh-CN"/>
              <a:t>Slide 2</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Slide Format</a:t>
            </a:r>
            <a:endParaRPr lang="en-US" sz="3600" dirty="0">
              <a:solidFill>
                <a:srgbClr val="FF0000"/>
              </a:solidFill>
            </a:endParaRPr>
          </a:p>
        </p:txBody>
      </p:sp>
      <p:sp>
        <p:nvSpPr>
          <p:cNvPr id="3" name="Content Placeholder 2"/>
          <p:cNvSpPr>
            <a:spLocks noGrp="1"/>
          </p:cNvSpPr>
          <p:nvPr>
            <p:ph idx="1"/>
          </p:nvPr>
        </p:nvSpPr>
        <p:spPr>
          <a:xfrm>
            <a:off x="203200" y="1295400"/>
            <a:ext cx="11785600" cy="5257800"/>
          </a:xfrm>
        </p:spPr>
        <p:txBody>
          <a:bodyPr>
            <a:normAutofit/>
          </a:bodyPr>
          <a:lstStyle/>
          <a:p>
            <a:pPr marL="240030" indent="-240030"/>
            <a:r>
              <a:rPr lang="en-US" dirty="0"/>
              <a:t>Corporate and institutional logos are not permitted, except on the title slide</a:t>
            </a:r>
            <a:endParaRPr lang="en-US" dirty="0"/>
          </a:p>
          <a:p>
            <a:pPr marL="240030" indent="-240030"/>
            <a:r>
              <a:rPr lang="en-US" dirty="0"/>
              <a:t>Backgrounds must be white.</a:t>
            </a:r>
            <a:endParaRPr lang="en-US" dirty="0"/>
          </a:p>
          <a:p>
            <a:pPr marL="240030" indent="-240030"/>
            <a:r>
              <a:rPr lang="en-US" dirty="0"/>
              <a:t>Text, lines, and shape outlines must be dark.</a:t>
            </a:r>
            <a:endParaRPr lang="en-US" dirty="0"/>
          </a:p>
          <a:p>
            <a:pPr marL="240030" indent="-240030"/>
            <a:r>
              <a:rPr lang="en-US" dirty="0"/>
              <a:t>Text fonts must be appropriate for screen display.</a:t>
            </a:r>
            <a:endParaRPr lang="en-US" dirty="0"/>
          </a:p>
          <a:p>
            <a:pPr lvl="1"/>
            <a:r>
              <a:rPr lang="en-US" dirty="0"/>
              <a:t>Recommended font: Trebuchet MS</a:t>
            </a:r>
            <a:endParaRPr lang="en-US" dirty="0"/>
          </a:p>
          <a:p>
            <a:pPr lvl="1"/>
            <a:r>
              <a:rPr lang="en-US" dirty="0"/>
              <a:t>Reasonable alternatives: Arial or Verdana.</a:t>
            </a:r>
            <a:endParaRPr lang="en-US" dirty="0"/>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3</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09600"/>
            <a:ext cx="11785600" cy="609600"/>
          </a:xfrm>
        </p:spPr>
        <p:txBody>
          <a:bodyPr>
            <a:noAutofit/>
          </a:bodyPr>
          <a:lstStyle/>
          <a:p>
            <a:r>
              <a:rPr lang="en-US" sz="3600" dirty="0"/>
              <a:t>Title Slide</a:t>
            </a:r>
            <a:r>
              <a:rPr lang="en-US" sz="3600" dirty="0"/>
              <a:t>: Requirements</a:t>
            </a:r>
            <a:endParaRPr lang="en-US" sz="3600" dirty="0"/>
          </a:p>
        </p:txBody>
      </p:sp>
      <p:sp>
        <p:nvSpPr>
          <p:cNvPr id="3" name="Content Placeholder 2"/>
          <p:cNvSpPr>
            <a:spLocks noGrp="1"/>
          </p:cNvSpPr>
          <p:nvPr>
            <p:ph idx="1"/>
          </p:nvPr>
        </p:nvSpPr>
        <p:spPr>
          <a:xfrm>
            <a:off x="203200" y="1295400"/>
            <a:ext cx="11785600" cy="5257800"/>
          </a:xfrm>
        </p:spPr>
        <p:txBody>
          <a:bodyPr/>
          <a:lstStyle/>
          <a:p>
            <a:pPr marL="240030" indent="-240030"/>
            <a:r>
              <a:rPr lang="en-US" dirty="0"/>
              <a:t>Title slide must include:</a:t>
            </a:r>
            <a:endParaRPr lang="en-US" dirty="0"/>
          </a:p>
          <a:p>
            <a:pPr lvl="1"/>
            <a:r>
              <a:rPr lang="en-US" dirty="0"/>
              <a:t>title of presentation, </a:t>
            </a:r>
            <a:endParaRPr lang="en-US" dirty="0"/>
          </a:p>
          <a:p>
            <a:pPr lvl="1"/>
            <a:r>
              <a:rPr lang="en-US" dirty="0"/>
              <a:t>names and affiliations of all authors, and</a:t>
            </a:r>
            <a:endParaRPr lang="en-US" dirty="0"/>
          </a:p>
          <a:p>
            <a:pPr lvl="1"/>
            <a:r>
              <a:rPr lang="en-US" dirty="0"/>
              <a:t>full name of presenter.</a:t>
            </a:r>
            <a:endParaRPr lang="en-US" dirty="0"/>
          </a:p>
          <a:p>
            <a:pPr marL="240030" indent="-240030"/>
            <a:r>
              <a:rPr lang="en-US" dirty="0"/>
              <a:t>Full name of presenter must be underlined.</a:t>
            </a:r>
            <a:endParaRPr lang="en-US" dirty="0"/>
          </a:p>
          <a:p>
            <a:pPr marL="240030" indent="-240030"/>
            <a:r>
              <a:rPr lang="en-US" dirty="0"/>
              <a:t>Superscripts may be used to indicate individual author affiliations.</a:t>
            </a:r>
            <a:endParaRPr lang="en-US" dirty="0"/>
          </a:p>
          <a:p>
            <a:endParaRPr lang="en-US" dirty="0"/>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4</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Font </a:t>
            </a:r>
            <a:r>
              <a:rPr lang="en-US" sz="3600" dirty="0"/>
              <a:t>Size: Suggestions</a:t>
            </a:r>
            <a:endParaRPr lang="en-US" sz="3600" dirty="0"/>
          </a:p>
        </p:txBody>
      </p:sp>
      <p:sp>
        <p:nvSpPr>
          <p:cNvPr id="3" name="Content Placeholder 2"/>
          <p:cNvSpPr>
            <a:spLocks noGrp="1"/>
          </p:cNvSpPr>
          <p:nvPr>
            <p:ph idx="1"/>
          </p:nvPr>
        </p:nvSpPr>
        <p:spPr>
          <a:xfrm>
            <a:off x="203200" y="1219200"/>
            <a:ext cx="11785600" cy="5257800"/>
          </a:xfrm>
        </p:spPr>
        <p:txBody>
          <a:bodyPr>
            <a:normAutofit/>
          </a:bodyPr>
          <a:lstStyle/>
          <a:p>
            <a:pPr marL="240030" indent="-240030"/>
            <a:r>
              <a:rPr lang="en-US" dirty="0"/>
              <a:t>Title font size : 40 pt.</a:t>
            </a:r>
            <a:endParaRPr lang="en-US" dirty="0"/>
          </a:p>
          <a:p>
            <a:pPr marL="240030" indent="-240030"/>
            <a:r>
              <a:rPr lang="en-US" dirty="0"/>
              <a:t>Primary text font size ≥ 28 pt.</a:t>
            </a:r>
            <a:endParaRPr lang="en-US" dirty="0"/>
          </a:p>
          <a:p>
            <a:pPr lvl="1"/>
            <a:r>
              <a:rPr lang="en-US" dirty="0"/>
              <a:t>Secondary text font size ≥ 24 pt.</a:t>
            </a:r>
            <a:endParaRPr lang="en-US" dirty="0"/>
          </a:p>
          <a:p>
            <a:pPr marL="240030" indent="-240030"/>
            <a:r>
              <a:rPr lang="en-US" dirty="0"/>
              <a:t>All other text font size ≥ 24 pt.</a:t>
            </a:r>
            <a:endParaRPr lang="en-US" dirty="0"/>
          </a:p>
          <a:p>
            <a:pPr marL="240030" indent="-240030"/>
            <a:r>
              <a:rPr lang="en-US" dirty="0"/>
              <a:t>Font sizes (including labels on diagrams &amp; graphs) ≥ 20 pt.</a:t>
            </a:r>
            <a:endParaRPr lang="en-US" dirty="0"/>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5</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0"/>
            <a:ext cx="11785600" cy="609600"/>
          </a:xfrm>
        </p:spPr>
        <p:txBody>
          <a:bodyPr>
            <a:noAutofit/>
          </a:bodyPr>
          <a:lstStyle/>
          <a:p>
            <a:r>
              <a:rPr lang="en-US" sz="3600" dirty="0"/>
              <a:t>Presentation </a:t>
            </a:r>
            <a:r>
              <a:rPr lang="en-US" sz="3600" dirty="0"/>
              <a:t>Guidelines:</a:t>
            </a:r>
            <a:br>
              <a:rPr lang="en-US" sz="3600" dirty="0"/>
            </a:br>
            <a:r>
              <a:rPr lang="en-US" sz="3600" dirty="0"/>
              <a:t>for Effective Presentations</a:t>
            </a:r>
            <a:endParaRPr lang="en-US" sz="3600" dirty="0"/>
          </a:p>
        </p:txBody>
      </p:sp>
      <p:sp>
        <p:nvSpPr>
          <p:cNvPr id="3" name="Content Placeholder 2"/>
          <p:cNvSpPr>
            <a:spLocks noGrp="1"/>
          </p:cNvSpPr>
          <p:nvPr>
            <p:ph idx="1"/>
          </p:nvPr>
        </p:nvSpPr>
        <p:spPr>
          <a:xfrm>
            <a:off x="203200" y="1828800"/>
            <a:ext cx="11785600" cy="4572000"/>
          </a:xfrm>
        </p:spPr>
        <p:txBody>
          <a:bodyPr>
            <a:normAutofit/>
          </a:bodyPr>
          <a:lstStyle/>
          <a:p>
            <a:pPr marL="240030" indent="-240030"/>
            <a:r>
              <a:rPr lang="en-US" sz="2400" dirty="0"/>
              <a:t>Keep concepts as simple as possible.</a:t>
            </a:r>
            <a:endParaRPr lang="en-US" sz="2400" dirty="0"/>
          </a:p>
          <a:p>
            <a:pPr marL="240030" indent="-240030"/>
            <a:r>
              <a:rPr lang="en-US" sz="2400" dirty="0"/>
              <a:t>Limit each slide to one main idea.</a:t>
            </a:r>
            <a:endParaRPr lang="en-US" sz="2400" dirty="0"/>
          </a:p>
          <a:p>
            <a:pPr marL="240030" indent="-240030"/>
            <a:r>
              <a:rPr lang="en-US" sz="2400" dirty="0"/>
              <a:t>Use several simple diagrams rather than one complex diagram.</a:t>
            </a:r>
            <a:endParaRPr lang="en-US" sz="2400" dirty="0"/>
          </a:p>
          <a:p>
            <a:pPr marL="240030" indent="-240030"/>
            <a:r>
              <a:rPr lang="en-US" sz="2400" dirty="0"/>
              <a:t>Use equations only if concepts cannot be clearly explained without equations.</a:t>
            </a:r>
            <a:endParaRPr lang="en-US" sz="2400" dirty="0"/>
          </a:p>
          <a:p>
            <a:pPr marL="240030" indent="-240030"/>
            <a:r>
              <a:rPr lang="en-US" sz="2400" dirty="0"/>
              <a:t>Use duplicate copies of slides that will be used more than once during the presentation.</a:t>
            </a:r>
            <a:endParaRPr lang="en-US" sz="2400" dirty="0"/>
          </a:p>
          <a:p>
            <a:pPr lvl="1"/>
            <a:r>
              <a:rPr lang="en-US" sz="2000" dirty="0"/>
              <a:t>Do not plan to go back to a slide during the presentation.</a:t>
            </a:r>
            <a:endParaRPr lang="en-US" sz="2000" dirty="0"/>
          </a:p>
          <a:p>
            <a:pPr marL="240030" indent="-240030"/>
            <a:r>
              <a:rPr lang="en-US" sz="2400" dirty="0"/>
              <a:t>Rehearse the presentation aloud, preferably to a group of colleagues.</a:t>
            </a:r>
            <a:endParaRPr lang="en-US" sz="2400" dirty="0"/>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6</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1785600" cy="1263649"/>
          </a:xfrm>
        </p:spPr>
        <p:txBody>
          <a:bodyPr>
            <a:noAutofit/>
          </a:bodyPr>
          <a:lstStyle/>
          <a:p>
            <a:r>
              <a:rPr lang="en-US" sz="3600" dirty="0"/>
              <a:t>Presentation </a:t>
            </a:r>
            <a:r>
              <a:rPr lang="en-US" sz="3600" dirty="0"/>
              <a:t>Guidelines:</a:t>
            </a:r>
            <a:br>
              <a:rPr lang="en-US" sz="3600" dirty="0"/>
            </a:br>
            <a:r>
              <a:rPr lang="en-US" sz="3600" dirty="0"/>
              <a:t>for Effective Recorded Presentations</a:t>
            </a:r>
            <a:endParaRPr lang="en-US" sz="3600" dirty="0"/>
          </a:p>
        </p:txBody>
      </p:sp>
      <p:sp>
        <p:nvSpPr>
          <p:cNvPr id="3" name="Content Placeholder 2"/>
          <p:cNvSpPr>
            <a:spLocks noGrp="1"/>
          </p:cNvSpPr>
          <p:nvPr>
            <p:ph idx="1"/>
          </p:nvPr>
        </p:nvSpPr>
        <p:spPr>
          <a:xfrm>
            <a:off x="203200" y="1828800"/>
            <a:ext cx="11785600" cy="4724400"/>
          </a:xfrm>
        </p:spPr>
        <p:txBody>
          <a:bodyPr>
            <a:normAutofit/>
          </a:bodyPr>
          <a:lstStyle/>
          <a:p>
            <a:pPr marL="240030" indent="-240030"/>
            <a:r>
              <a:rPr lang="en-US" sz="2400" dirty="0"/>
              <a:t>Practice transition sentences as you advance to the next slide for better cohesion.</a:t>
            </a:r>
            <a:endParaRPr lang="en-US" sz="2400" dirty="0"/>
          </a:p>
          <a:p>
            <a:pPr marL="240030" indent="-240030"/>
            <a:r>
              <a:rPr lang="en-US" sz="2400" dirty="0"/>
              <a:t>Unless you are the only author, use “we” instead of “I”.</a:t>
            </a:r>
            <a:endParaRPr lang="en-US" sz="2400" dirty="0"/>
          </a:p>
          <a:p>
            <a:pPr marL="240030" indent="-240030"/>
            <a:r>
              <a:rPr lang="en-US" sz="2400" dirty="0"/>
              <a:t>Motion on the screen is useful to maintain the audience’s attention for a streamed presentation.</a:t>
            </a:r>
            <a:endParaRPr lang="en-US" sz="2400" dirty="0"/>
          </a:p>
          <a:p>
            <a:pPr marL="240030" indent="-240030"/>
            <a:r>
              <a:rPr lang="en-US" sz="2400" dirty="0"/>
              <a:t>It is strongly recommended that you embed a video of yourself talking in a corner of the slideshow.</a:t>
            </a:r>
            <a:endParaRPr lang="en-US" sz="2400" dirty="0"/>
          </a:p>
          <a:p>
            <a:pPr marL="639445" lvl="1" indent="-240030"/>
            <a:r>
              <a:rPr lang="en-US" sz="2000" dirty="0"/>
              <a:t>If embedded video is used, make sure that it does not hide normal slide content and that the slide number is still visible.</a:t>
            </a:r>
            <a:endParaRPr lang="en-US" sz="2000" dirty="0"/>
          </a:p>
          <a:p>
            <a:pPr marL="240030" indent="-240030"/>
            <a:r>
              <a:rPr lang="en-US" sz="2400" dirty="0"/>
              <a:t>Additionally, use animation (slide 11) and use the embedded pointing tools within </a:t>
            </a:r>
            <a:r>
              <a:rPr lang="en-US" sz="2400" dirty="0" err="1"/>
              <a:t>Powerpoint</a:t>
            </a:r>
            <a:r>
              <a:rPr lang="en-US" sz="2400" dirty="0"/>
              <a:t> to help focus viewers’ attention.</a:t>
            </a:r>
            <a:endParaRPr lang="en-US" sz="2400" dirty="0"/>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7</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09600"/>
          </a:xfrm>
        </p:spPr>
        <p:txBody>
          <a:bodyPr>
            <a:noAutofit/>
          </a:bodyPr>
          <a:lstStyle/>
          <a:p>
            <a:r>
              <a:rPr lang="en-US" sz="3600" dirty="0"/>
              <a:t>Presentation Flow</a:t>
            </a:r>
            <a:endParaRPr lang="en-US" sz="3600" dirty="0"/>
          </a:p>
        </p:txBody>
      </p:sp>
      <p:sp>
        <p:nvSpPr>
          <p:cNvPr id="3" name="Content Placeholder 2"/>
          <p:cNvSpPr>
            <a:spLocks noGrp="1"/>
          </p:cNvSpPr>
          <p:nvPr>
            <p:ph idx="1"/>
          </p:nvPr>
        </p:nvSpPr>
        <p:spPr>
          <a:xfrm>
            <a:off x="203200" y="1143000"/>
            <a:ext cx="11785600" cy="5257800"/>
          </a:xfrm>
        </p:spPr>
        <p:txBody>
          <a:bodyPr/>
          <a:lstStyle/>
          <a:p>
            <a:pPr marL="240030" indent="-240030"/>
            <a:r>
              <a:rPr lang="en-US" dirty="0"/>
              <a:t>Title Slide</a:t>
            </a:r>
            <a:endParaRPr lang="en-US" dirty="0"/>
          </a:p>
          <a:p>
            <a:pPr marL="240030" indent="-240030"/>
            <a:r>
              <a:rPr lang="en-US" dirty="0"/>
              <a:t>Outline Slide</a:t>
            </a:r>
            <a:endParaRPr lang="en-US" dirty="0"/>
          </a:p>
          <a:p>
            <a:pPr marL="457200" lvl="1" indent="0">
              <a:buNone/>
            </a:pPr>
            <a:r>
              <a:rPr lang="en-US" dirty="0"/>
              <a:t>(outline of the presentation, not the paper)</a:t>
            </a:r>
            <a:endParaRPr lang="en-US" dirty="0"/>
          </a:p>
          <a:p>
            <a:pPr marL="240030" indent="-240030"/>
            <a:r>
              <a:rPr lang="en-US" dirty="0"/>
              <a:t>Introduction, Motivation, Problems or Challenges</a:t>
            </a:r>
            <a:endParaRPr lang="en-US" dirty="0"/>
          </a:p>
          <a:p>
            <a:pPr marL="240030" indent="-240030"/>
            <a:r>
              <a:rPr lang="en-US" dirty="0"/>
              <a:t>Details of Work </a:t>
            </a:r>
            <a:endParaRPr lang="en-US" dirty="0"/>
          </a:p>
          <a:p>
            <a:pPr marL="240030" indent="-240030"/>
            <a:r>
              <a:rPr lang="en-US" dirty="0"/>
              <a:t>Comparison of Results with Previously Reported Work</a:t>
            </a:r>
            <a:endParaRPr lang="en-US" dirty="0"/>
          </a:p>
          <a:p>
            <a:pPr marL="240030" indent="-240030"/>
            <a:r>
              <a:rPr lang="en-US" dirty="0"/>
              <a:t>Conclusion Slide</a:t>
            </a:r>
            <a:endParaRPr lang="en-US" dirty="0"/>
          </a:p>
          <a:p>
            <a:pPr marL="240030" indent="-240030"/>
            <a:r>
              <a:rPr lang="en-US" dirty="0"/>
              <a:t>Backup Slide(s)</a:t>
            </a:r>
            <a:endParaRPr lang="en-US" dirty="0"/>
          </a:p>
          <a:p>
            <a:pPr marL="457200" lvl="1" indent="0">
              <a:buNone/>
            </a:pPr>
            <a:r>
              <a:rPr lang="en-US" dirty="0"/>
              <a:t>(for potential use during question &amp; answer period)</a:t>
            </a:r>
            <a:endParaRPr lang="en-US" dirty="0"/>
          </a:p>
        </p:txBody>
      </p:sp>
      <p:sp>
        <p:nvSpPr>
          <p:cNvPr id="7" name="文本框 6"/>
          <p:cNvSpPr txBox="1"/>
          <p:nvPr>
            <p:custDataLst>
              <p:tags r:id="rId1"/>
            </p:custDataLst>
          </p:nvPr>
        </p:nvSpPr>
        <p:spPr>
          <a:xfrm>
            <a:off x="11297285" y="6339840"/>
            <a:ext cx="970915" cy="368300"/>
          </a:xfrm>
          <a:prstGeom prst="rect">
            <a:avLst/>
          </a:prstGeom>
          <a:noFill/>
        </p:spPr>
        <p:txBody>
          <a:bodyPr wrap="square" rtlCol="0">
            <a:spAutoFit/>
          </a:bodyPr>
          <a:p>
            <a:r>
              <a:rPr lang="en-US" altLang="zh-CN"/>
              <a:t>Slide 8</a:t>
            </a:r>
            <a:endParaRPr lang="en-US" altLang="zh-CN"/>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PP_MARK_KEY" val="5cf52e48-591e-41d2-9068-2c2bec51f9b7"/>
  <p:tag name="COMMONDATA" val="eyJoZGlkIjoiYzJhYTY0ZDE4OGRlM2ExZjg2NjgyZjcxMDdhMDVmNzg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8456</Words>
  <Application>WPS 演示</Application>
  <PresentationFormat>宽屏</PresentationFormat>
  <Paragraphs>270</Paragraphs>
  <Slides>21</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宋体</vt:lpstr>
      <vt:lpstr>Wingdings</vt:lpstr>
      <vt:lpstr>Trebuchet MS</vt:lpstr>
      <vt:lpstr>微软雅黑</vt:lpstr>
      <vt:lpstr>Arial Unicode MS</vt:lpstr>
      <vt:lpstr>Calibri</vt:lpstr>
      <vt:lpstr>华文新魏</vt:lpstr>
      <vt:lpstr>Office Theme</vt:lpstr>
      <vt:lpstr>Title of Presentation</vt:lpstr>
      <vt:lpstr>Outline</vt:lpstr>
      <vt:lpstr>Slide Format: Requirements</vt:lpstr>
      <vt:lpstr>Slide Format</vt:lpstr>
      <vt:lpstr>Title Slide: Requirements</vt:lpstr>
      <vt:lpstr>Font Size: Suggestions</vt:lpstr>
      <vt:lpstr>Presentation Guidelines: for Effective Presentations</vt:lpstr>
      <vt:lpstr>Presentation Guidelines: for Effective Recorded Presentations</vt:lpstr>
      <vt:lpstr>Presentation Flow</vt:lpstr>
      <vt:lpstr>Presentation Flow: Use Outline Slide as Section Breaks</vt:lpstr>
      <vt:lpstr>Text Slides</vt:lpstr>
      <vt:lpstr>Successively Focus Audience on Slide Content</vt:lpstr>
      <vt:lpstr>Graphs and Diagrams</vt:lpstr>
      <vt:lpstr>Example of Good Figure</vt:lpstr>
      <vt:lpstr>Example of Bad Figure</vt:lpstr>
      <vt:lpstr>Saving Your File</vt:lpstr>
      <vt:lpstr>Recording: Video Conferencing Tools</vt:lpstr>
      <vt:lpstr>Recording: PowerPoint</vt:lpstr>
      <vt:lpstr>Recording: File Requirements</vt:lpstr>
      <vt:lpstr>Recording: Tips-1</vt:lpstr>
      <vt:lpstr>Recording: Tips-2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Nakano, Akiko</dc:creator>
  <cp:keywords>No Markings</cp:keywords>
  <cp:lastModifiedBy>哈基姆</cp:lastModifiedBy>
  <cp:revision>198</cp:revision>
  <dcterms:created xsi:type="dcterms:W3CDTF">2010-03-09T10:50:00Z</dcterms:created>
  <dcterms:modified xsi:type="dcterms:W3CDTF">2023-05-30T03:25:29Z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114919a4-4948-4653-a2a6-d0c56c83ddf6</vt:lpwstr>
  </property>
  <property fmtid="{D5CDD505-2E9C-101B-9397-08002B2CF9AE}" pid="3" name="XilinxClassification">
    <vt:lpwstr>No Markings</vt:lpwstr>
  </property>
  <property fmtid="{D5CDD505-2E9C-101B-9397-08002B2CF9AE}" pid="4" name="ICV">
    <vt:lpwstr>810BA66462ED4925B587AA02570A4B46_12</vt:lpwstr>
  </property>
  <property fmtid="{D5CDD505-2E9C-101B-9397-08002B2CF9AE}" pid="5" name="KSOProductBuildVer">
    <vt:lpwstr>2052-11.1.0.14309</vt:lpwstr>
  </property>
</Properties>
</file>